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5" r:id="rId2"/>
    <p:sldId id="256" r:id="rId3"/>
    <p:sldId id="258" r:id="rId4"/>
    <p:sldId id="259" r:id="rId5"/>
    <p:sldId id="311" r:id="rId6"/>
    <p:sldId id="260" r:id="rId7"/>
    <p:sldId id="309" r:id="rId8"/>
    <p:sldId id="264" r:id="rId9"/>
    <p:sldId id="265" r:id="rId10"/>
    <p:sldId id="266" r:id="rId11"/>
    <p:sldId id="267" r:id="rId12"/>
    <p:sldId id="268" r:id="rId13"/>
    <p:sldId id="269" r:id="rId14"/>
    <p:sldId id="270" r:id="rId15"/>
    <p:sldId id="271" r:id="rId16"/>
    <p:sldId id="272" r:id="rId17"/>
    <p:sldId id="273" r:id="rId18"/>
    <p:sldId id="261" r:id="rId19"/>
    <p:sldId id="310" r:id="rId20"/>
    <p:sldId id="299" r:id="rId21"/>
    <p:sldId id="291" r:id="rId22"/>
    <p:sldId id="292" r:id="rId23"/>
    <p:sldId id="293" r:id="rId24"/>
    <p:sldId id="294" r:id="rId25"/>
    <p:sldId id="298" r:id="rId26"/>
    <p:sldId id="281" r:id="rId27"/>
    <p:sldId id="285" r:id="rId28"/>
    <p:sldId id="312" r:id="rId29"/>
    <p:sldId id="301" r:id="rId30"/>
    <p:sldId id="302" r:id="rId31"/>
    <p:sldId id="303" r:id="rId32"/>
    <p:sldId id="304" r:id="rId33"/>
    <p:sldId id="287" r:id="rId34"/>
    <p:sldId id="288" r:id="rId35"/>
    <p:sldId id="289" r:id="rId36"/>
    <p:sldId id="290" r:id="rId37"/>
    <p:sldId id="297" r:id="rId38"/>
    <p:sldId id="305" r:id="rId3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romi Imajo" initials="HI" lastIdx="1" clrIdx="0">
    <p:extLst>
      <p:ext uri="{19B8F6BF-5375-455C-9EA6-DF929625EA0E}">
        <p15:presenceInfo xmlns:p15="http://schemas.microsoft.com/office/powerpoint/2012/main" userId="2aa8e83f871872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C88800"/>
    <a:srgbClr val="60A500"/>
    <a:srgbClr val="00AA48"/>
    <a:srgbClr val="0099CC"/>
    <a:srgbClr val="A0A0A0"/>
    <a:srgbClr val="FFE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83805" autoAdjust="0"/>
  </p:normalViewPr>
  <p:slideViewPr>
    <p:cSldViewPr snapToGrid="0">
      <p:cViewPr varScale="1">
        <p:scale>
          <a:sx n="54" d="100"/>
          <a:sy n="54" d="100"/>
        </p:scale>
        <p:origin x="916" y="4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NKO AOYAMA" userId="1e08fb1cf5995f13" providerId="LiveId" clId="{4B7B6AFB-5435-4ABB-BB54-D17FEDDCEA83}"/>
    <pc:docChg chg="custSel modSld">
      <pc:chgData name="JUNKO AOYAMA" userId="1e08fb1cf5995f13" providerId="LiveId" clId="{4B7B6AFB-5435-4ABB-BB54-D17FEDDCEA83}" dt="2025-01-23T21:39:17.506" v="44" actId="931"/>
      <pc:docMkLst>
        <pc:docMk/>
      </pc:docMkLst>
      <pc:sldChg chg="addSp delSp modSp mod">
        <pc:chgData name="JUNKO AOYAMA" userId="1e08fb1cf5995f13" providerId="LiveId" clId="{4B7B6AFB-5435-4ABB-BB54-D17FEDDCEA83}" dt="2025-01-23T21:39:17.506" v="44" actId="931"/>
        <pc:sldMkLst>
          <pc:docMk/>
          <pc:sldMk cId="1701402163" sldId="260"/>
        </pc:sldMkLst>
        <pc:spChg chg="del">
          <ac:chgData name="JUNKO AOYAMA" userId="1e08fb1cf5995f13" providerId="LiveId" clId="{4B7B6AFB-5435-4ABB-BB54-D17FEDDCEA83}" dt="2025-01-23T21:38:24.468" v="39" actId="478"/>
          <ac:spMkLst>
            <pc:docMk/>
            <pc:sldMk cId="1701402163" sldId="260"/>
            <ac:spMk id="7" creationId="{BBCA6DB2-B965-E146-E681-45B4983643C1}"/>
          </ac:spMkLst>
        </pc:spChg>
        <pc:spChg chg="del">
          <ac:chgData name="JUNKO AOYAMA" userId="1e08fb1cf5995f13" providerId="LiveId" clId="{4B7B6AFB-5435-4ABB-BB54-D17FEDDCEA83}" dt="2025-01-23T21:38:29.414" v="42" actId="478"/>
          <ac:spMkLst>
            <pc:docMk/>
            <pc:sldMk cId="1701402163" sldId="260"/>
            <ac:spMk id="8" creationId="{6D9BF442-87F7-6149-79FC-DE0A5A180FF2}"/>
          </ac:spMkLst>
        </pc:spChg>
        <pc:spChg chg="del">
          <ac:chgData name="JUNKO AOYAMA" userId="1e08fb1cf5995f13" providerId="LiveId" clId="{4B7B6AFB-5435-4ABB-BB54-D17FEDDCEA83}" dt="2025-01-23T21:38:30.808" v="43" actId="478"/>
          <ac:spMkLst>
            <pc:docMk/>
            <pc:sldMk cId="1701402163" sldId="260"/>
            <ac:spMk id="10" creationId="{2C05DEF2-3035-4BF6-6198-BE4C4DEC8F20}"/>
          </ac:spMkLst>
        </pc:spChg>
        <pc:spChg chg="del">
          <ac:chgData name="JUNKO AOYAMA" userId="1e08fb1cf5995f13" providerId="LiveId" clId="{4B7B6AFB-5435-4ABB-BB54-D17FEDDCEA83}" dt="2025-01-23T21:38:26.057" v="40" actId="478"/>
          <ac:spMkLst>
            <pc:docMk/>
            <pc:sldMk cId="1701402163" sldId="260"/>
            <ac:spMk id="12" creationId="{EF42E5FF-3B99-CB9D-04CC-0DF6C59CEDCB}"/>
          </ac:spMkLst>
        </pc:spChg>
        <pc:picChg chg="add mod">
          <ac:chgData name="JUNKO AOYAMA" userId="1e08fb1cf5995f13" providerId="LiveId" clId="{4B7B6AFB-5435-4ABB-BB54-D17FEDDCEA83}" dt="2025-01-23T21:39:17.506" v="44" actId="931"/>
          <ac:picMkLst>
            <pc:docMk/>
            <pc:sldMk cId="1701402163" sldId="260"/>
            <ac:picMk id="3" creationId="{29D5F31B-7739-07C9-6E2C-D905F264BF68}"/>
          </ac:picMkLst>
        </pc:picChg>
        <pc:picChg chg="del">
          <ac:chgData name="JUNKO AOYAMA" userId="1e08fb1cf5995f13" providerId="LiveId" clId="{4B7B6AFB-5435-4ABB-BB54-D17FEDDCEA83}" dt="2025-01-23T21:38:22.959" v="38" actId="478"/>
          <ac:picMkLst>
            <pc:docMk/>
            <pc:sldMk cId="1701402163" sldId="260"/>
            <ac:picMk id="5" creationId="{67E8E9EA-6920-734E-81A3-170E8BA68E5D}"/>
          </ac:picMkLst>
        </pc:picChg>
        <pc:cxnChg chg="del">
          <ac:chgData name="JUNKO AOYAMA" userId="1e08fb1cf5995f13" providerId="LiveId" clId="{4B7B6AFB-5435-4ABB-BB54-D17FEDDCEA83}" dt="2025-01-23T21:38:27.336" v="41" actId="478"/>
          <ac:cxnSpMkLst>
            <pc:docMk/>
            <pc:sldMk cId="1701402163" sldId="260"/>
            <ac:cxnSpMk id="9" creationId="{0960C35B-22E5-1B23-2E7D-684118831B16}"/>
          </ac:cxnSpMkLst>
        </pc:cxnChg>
      </pc:sldChg>
      <pc:sldChg chg="delSp mod setBg">
        <pc:chgData name="JUNKO AOYAMA" userId="1e08fb1cf5995f13" providerId="LiveId" clId="{4B7B6AFB-5435-4ABB-BB54-D17FEDDCEA83}" dt="2025-01-23T21:30:55.266" v="5"/>
        <pc:sldMkLst>
          <pc:docMk/>
          <pc:sldMk cId="1957608416" sldId="264"/>
        </pc:sldMkLst>
        <pc:picChg chg="del">
          <ac:chgData name="JUNKO AOYAMA" userId="1e08fb1cf5995f13" providerId="LiveId" clId="{4B7B6AFB-5435-4ABB-BB54-D17FEDDCEA83}" dt="2025-01-23T21:30:37.590" v="3" actId="478"/>
          <ac:picMkLst>
            <pc:docMk/>
            <pc:sldMk cId="1957608416" sldId="264"/>
            <ac:picMk id="7" creationId="{AF56CA1C-E641-E85B-722F-8A898E6C36F3}"/>
          </ac:picMkLst>
        </pc:picChg>
      </pc:sldChg>
      <pc:sldChg chg="delSp mod setBg">
        <pc:chgData name="JUNKO AOYAMA" userId="1e08fb1cf5995f13" providerId="LiveId" clId="{4B7B6AFB-5435-4ABB-BB54-D17FEDDCEA83}" dt="2025-01-23T21:31:15.723" v="8"/>
        <pc:sldMkLst>
          <pc:docMk/>
          <pc:sldMk cId="2298566343" sldId="265"/>
        </pc:sldMkLst>
        <pc:picChg chg="del">
          <ac:chgData name="JUNKO AOYAMA" userId="1e08fb1cf5995f13" providerId="LiveId" clId="{4B7B6AFB-5435-4ABB-BB54-D17FEDDCEA83}" dt="2025-01-23T21:31:00.935" v="6" actId="478"/>
          <ac:picMkLst>
            <pc:docMk/>
            <pc:sldMk cId="2298566343" sldId="265"/>
            <ac:picMk id="6" creationId="{430ABDA0-BF11-716F-09CF-D9A2EC86F473}"/>
          </ac:picMkLst>
        </pc:picChg>
      </pc:sldChg>
      <pc:sldChg chg="delSp mod setBg">
        <pc:chgData name="JUNKO AOYAMA" userId="1e08fb1cf5995f13" providerId="LiveId" clId="{4B7B6AFB-5435-4ABB-BB54-D17FEDDCEA83}" dt="2025-01-23T21:31:35.828" v="11"/>
        <pc:sldMkLst>
          <pc:docMk/>
          <pc:sldMk cId="550593268" sldId="266"/>
        </pc:sldMkLst>
        <pc:picChg chg="del">
          <ac:chgData name="JUNKO AOYAMA" userId="1e08fb1cf5995f13" providerId="LiveId" clId="{4B7B6AFB-5435-4ABB-BB54-D17FEDDCEA83}" dt="2025-01-23T21:31:21.263" v="9" actId="478"/>
          <ac:picMkLst>
            <pc:docMk/>
            <pc:sldMk cId="550593268" sldId="266"/>
            <ac:picMk id="6" creationId="{EDA679B8-93F1-DD96-0377-5947E8271148}"/>
          </ac:picMkLst>
        </pc:picChg>
      </pc:sldChg>
      <pc:sldChg chg="delSp mod setBg">
        <pc:chgData name="JUNKO AOYAMA" userId="1e08fb1cf5995f13" providerId="LiveId" clId="{4B7B6AFB-5435-4ABB-BB54-D17FEDDCEA83}" dt="2025-01-23T21:32:03.441" v="15"/>
        <pc:sldMkLst>
          <pc:docMk/>
          <pc:sldMk cId="1251953559" sldId="267"/>
        </pc:sldMkLst>
        <pc:spChg chg="del">
          <ac:chgData name="JUNKO AOYAMA" userId="1e08fb1cf5995f13" providerId="LiveId" clId="{4B7B6AFB-5435-4ABB-BB54-D17FEDDCEA83}" dt="2025-01-23T21:31:50.963" v="13" actId="478"/>
          <ac:spMkLst>
            <pc:docMk/>
            <pc:sldMk cId="1251953559" sldId="267"/>
            <ac:spMk id="2" creationId="{B9F296A4-A4A0-9E08-D647-346E4588DB00}"/>
          </ac:spMkLst>
        </pc:spChg>
        <pc:picChg chg="del">
          <ac:chgData name="JUNKO AOYAMA" userId="1e08fb1cf5995f13" providerId="LiveId" clId="{4B7B6AFB-5435-4ABB-BB54-D17FEDDCEA83}" dt="2025-01-23T21:31:47.512" v="12" actId="478"/>
          <ac:picMkLst>
            <pc:docMk/>
            <pc:sldMk cId="1251953559" sldId="267"/>
            <ac:picMk id="8" creationId="{DE32C731-1ACE-B4E2-68BA-08DC3AB7B8A6}"/>
          </ac:picMkLst>
        </pc:picChg>
      </pc:sldChg>
      <pc:sldChg chg="delSp mod setBg">
        <pc:chgData name="JUNKO AOYAMA" userId="1e08fb1cf5995f13" providerId="LiveId" clId="{4B7B6AFB-5435-4ABB-BB54-D17FEDDCEA83}" dt="2025-01-23T21:32:19.643" v="18"/>
        <pc:sldMkLst>
          <pc:docMk/>
          <pc:sldMk cId="1625664789" sldId="268"/>
        </pc:sldMkLst>
        <pc:picChg chg="del">
          <ac:chgData name="JUNKO AOYAMA" userId="1e08fb1cf5995f13" providerId="LiveId" clId="{4B7B6AFB-5435-4ABB-BB54-D17FEDDCEA83}" dt="2025-01-23T21:32:10.043" v="16" actId="478"/>
          <ac:picMkLst>
            <pc:docMk/>
            <pc:sldMk cId="1625664789" sldId="268"/>
            <ac:picMk id="6" creationId="{2C2E1327-7345-9B43-8146-6C8AD3F6192B}"/>
          </ac:picMkLst>
        </pc:picChg>
      </pc:sldChg>
      <pc:sldChg chg="delSp mod setBg">
        <pc:chgData name="JUNKO AOYAMA" userId="1e08fb1cf5995f13" providerId="LiveId" clId="{4B7B6AFB-5435-4ABB-BB54-D17FEDDCEA83}" dt="2025-01-23T21:32:37.018" v="21"/>
        <pc:sldMkLst>
          <pc:docMk/>
          <pc:sldMk cId="3740943531" sldId="269"/>
        </pc:sldMkLst>
        <pc:picChg chg="del">
          <ac:chgData name="JUNKO AOYAMA" userId="1e08fb1cf5995f13" providerId="LiveId" clId="{4B7B6AFB-5435-4ABB-BB54-D17FEDDCEA83}" dt="2025-01-23T21:32:24.813" v="19" actId="478"/>
          <ac:picMkLst>
            <pc:docMk/>
            <pc:sldMk cId="3740943531" sldId="269"/>
            <ac:picMk id="6" creationId="{F04ADCA3-9261-316B-64F9-0E39AB13FA90}"/>
          </ac:picMkLst>
        </pc:picChg>
      </pc:sldChg>
      <pc:sldChg chg="delSp mod setBg">
        <pc:chgData name="JUNKO AOYAMA" userId="1e08fb1cf5995f13" providerId="LiveId" clId="{4B7B6AFB-5435-4ABB-BB54-D17FEDDCEA83}" dt="2025-01-23T21:32:59.026" v="25"/>
        <pc:sldMkLst>
          <pc:docMk/>
          <pc:sldMk cId="219889652" sldId="270"/>
        </pc:sldMkLst>
        <pc:spChg chg="del">
          <ac:chgData name="JUNKO AOYAMA" userId="1e08fb1cf5995f13" providerId="LiveId" clId="{4B7B6AFB-5435-4ABB-BB54-D17FEDDCEA83}" dt="2025-01-23T21:32:48.023" v="23" actId="478"/>
          <ac:spMkLst>
            <pc:docMk/>
            <pc:sldMk cId="219889652" sldId="270"/>
            <ac:spMk id="2" creationId="{6833F8EB-14AA-2C39-CC48-04F0E12B4A60}"/>
          </ac:spMkLst>
        </pc:spChg>
        <pc:picChg chg="del">
          <ac:chgData name="JUNKO AOYAMA" userId="1e08fb1cf5995f13" providerId="LiveId" clId="{4B7B6AFB-5435-4ABB-BB54-D17FEDDCEA83}" dt="2025-01-23T21:32:45.625" v="22" actId="478"/>
          <ac:picMkLst>
            <pc:docMk/>
            <pc:sldMk cId="219889652" sldId="270"/>
            <ac:picMk id="8" creationId="{9EDB840C-FD1D-232B-676B-CBD6EA623880}"/>
          </ac:picMkLst>
        </pc:picChg>
      </pc:sldChg>
      <pc:sldChg chg="delSp mod setBg">
        <pc:chgData name="JUNKO AOYAMA" userId="1e08fb1cf5995f13" providerId="LiveId" clId="{4B7B6AFB-5435-4ABB-BB54-D17FEDDCEA83}" dt="2025-01-23T21:33:19.789" v="28"/>
        <pc:sldMkLst>
          <pc:docMk/>
          <pc:sldMk cId="1229281205" sldId="271"/>
        </pc:sldMkLst>
        <pc:picChg chg="del">
          <ac:chgData name="JUNKO AOYAMA" userId="1e08fb1cf5995f13" providerId="LiveId" clId="{4B7B6AFB-5435-4ABB-BB54-D17FEDDCEA83}" dt="2025-01-23T21:33:09.090" v="26" actId="478"/>
          <ac:picMkLst>
            <pc:docMk/>
            <pc:sldMk cId="1229281205" sldId="271"/>
            <ac:picMk id="6" creationId="{791EB79A-AAA2-C68B-A012-0602DA2B4861}"/>
          </ac:picMkLst>
        </pc:picChg>
      </pc:sldChg>
      <pc:sldChg chg="delSp mod setBg">
        <pc:chgData name="JUNKO AOYAMA" userId="1e08fb1cf5995f13" providerId="LiveId" clId="{4B7B6AFB-5435-4ABB-BB54-D17FEDDCEA83}" dt="2025-01-23T21:33:36.183" v="32"/>
        <pc:sldMkLst>
          <pc:docMk/>
          <pc:sldMk cId="4174977912" sldId="272"/>
        </pc:sldMkLst>
        <pc:spChg chg="del">
          <ac:chgData name="JUNKO AOYAMA" userId="1e08fb1cf5995f13" providerId="LiveId" clId="{4B7B6AFB-5435-4ABB-BB54-D17FEDDCEA83}" dt="2025-01-23T21:33:26.364" v="30" actId="478"/>
          <ac:spMkLst>
            <pc:docMk/>
            <pc:sldMk cId="4174977912" sldId="272"/>
            <ac:spMk id="2" creationId="{ADB32D08-D7E5-8B4A-8404-253442C04740}"/>
          </ac:spMkLst>
        </pc:spChg>
        <pc:picChg chg="del">
          <ac:chgData name="JUNKO AOYAMA" userId="1e08fb1cf5995f13" providerId="LiveId" clId="{4B7B6AFB-5435-4ABB-BB54-D17FEDDCEA83}" dt="2025-01-23T21:33:24.243" v="29" actId="478"/>
          <ac:picMkLst>
            <pc:docMk/>
            <pc:sldMk cId="4174977912" sldId="272"/>
            <ac:picMk id="8" creationId="{A5ABEE0F-E622-3651-3123-F81363010A8D}"/>
          </ac:picMkLst>
        </pc:picChg>
      </pc:sldChg>
      <pc:sldChg chg="modNotesTx">
        <pc:chgData name="JUNKO AOYAMA" userId="1e08fb1cf5995f13" providerId="LiveId" clId="{4B7B6AFB-5435-4ABB-BB54-D17FEDDCEA83}" dt="2025-01-23T21:36:31.714" v="33"/>
        <pc:sldMkLst>
          <pc:docMk/>
          <pc:sldMk cId="3615685216" sldId="283"/>
        </pc:sldMkLst>
      </pc:sldChg>
      <pc:sldChg chg="modNotesTx">
        <pc:chgData name="JUNKO AOYAMA" userId="1e08fb1cf5995f13" providerId="LiveId" clId="{4B7B6AFB-5435-4ABB-BB54-D17FEDDCEA83}" dt="2025-01-23T21:36:36.635" v="34"/>
        <pc:sldMkLst>
          <pc:docMk/>
          <pc:sldMk cId="1017200966" sldId="301"/>
        </pc:sldMkLst>
      </pc:sldChg>
      <pc:sldChg chg="modNotesTx">
        <pc:chgData name="JUNKO AOYAMA" userId="1e08fb1cf5995f13" providerId="LiveId" clId="{4B7B6AFB-5435-4ABB-BB54-D17FEDDCEA83}" dt="2025-01-23T21:36:40.571" v="35"/>
        <pc:sldMkLst>
          <pc:docMk/>
          <pc:sldMk cId="4184756534" sldId="302"/>
        </pc:sldMkLst>
      </pc:sldChg>
      <pc:sldChg chg="modNotesTx">
        <pc:chgData name="JUNKO AOYAMA" userId="1e08fb1cf5995f13" providerId="LiveId" clId="{4B7B6AFB-5435-4ABB-BB54-D17FEDDCEA83}" dt="2025-01-23T21:36:44.831" v="36"/>
        <pc:sldMkLst>
          <pc:docMk/>
          <pc:sldMk cId="2256785893" sldId="303"/>
        </pc:sldMkLst>
      </pc:sldChg>
      <pc:sldChg chg="modNotesTx">
        <pc:chgData name="JUNKO AOYAMA" userId="1e08fb1cf5995f13" providerId="LiveId" clId="{4B7B6AFB-5435-4ABB-BB54-D17FEDDCEA83}" dt="2025-01-23T21:36:49.310" v="37"/>
        <pc:sldMkLst>
          <pc:docMk/>
          <pc:sldMk cId="2336010275" sldId="304"/>
        </pc:sldMkLst>
      </pc:sldChg>
      <pc:sldChg chg="delSp mod setBg">
        <pc:chgData name="JUNKO AOYAMA" userId="1e08fb1cf5995f13" providerId="LiveId" clId="{4B7B6AFB-5435-4ABB-BB54-D17FEDDCEA83}" dt="2025-01-23T21:30:22.540" v="2"/>
        <pc:sldMkLst>
          <pc:docMk/>
          <pc:sldMk cId="2830690600" sldId="309"/>
        </pc:sldMkLst>
        <pc:picChg chg="del">
          <ac:chgData name="JUNKO AOYAMA" userId="1e08fb1cf5995f13" providerId="LiveId" clId="{4B7B6AFB-5435-4ABB-BB54-D17FEDDCEA83}" dt="2025-01-23T21:29:49.189" v="0" actId="478"/>
          <ac:picMkLst>
            <pc:docMk/>
            <pc:sldMk cId="2830690600" sldId="309"/>
            <ac:picMk id="5" creationId="{F7CFC58E-6D23-8CAE-D415-3AA4103707D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B30F1-8EDE-4011-9C41-BF47DF568CBC}" type="datetimeFigureOut">
              <a:rPr kumimoji="1" lang="ja-JP" altLang="en-US" smtClean="0"/>
              <a:t>2025/2/12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2B5B2-AACC-4158-A302-EAC8A2CE5DB7}" type="slidenum">
              <a:rPr kumimoji="1" lang="ja-JP" altLang="en-US" smtClean="0"/>
              <a:t>‹#›</a:t>
            </a:fld>
            <a:endParaRPr kumimoji="1" lang="ja-JP" altLang="en-US"/>
          </a:p>
        </p:txBody>
      </p:sp>
    </p:spTree>
    <p:extLst>
      <p:ext uri="{BB962C8B-B14F-4D97-AF65-F5344CB8AC3E}">
        <p14:creationId xmlns:p14="http://schemas.microsoft.com/office/powerpoint/2010/main" val="24328941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a:t>
            </a:fld>
            <a:endParaRPr kumimoji="1" lang="ja-JP" altLang="en-US"/>
          </a:p>
        </p:txBody>
      </p:sp>
    </p:spTree>
    <p:extLst>
      <p:ext uri="{BB962C8B-B14F-4D97-AF65-F5344CB8AC3E}">
        <p14:creationId xmlns:p14="http://schemas.microsoft.com/office/powerpoint/2010/main" val="344628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2</a:t>
            </a:r>
            <a:r>
              <a:rPr kumimoji="1" lang="ja-JP" altLang="en-US" dirty="0"/>
              <a:t>：中高生の子どもがいる副業主婦・</a:t>
            </a:r>
            <a:r>
              <a:rPr kumimoji="1" lang="en-US" altLang="ja-JP" dirty="0"/>
              <a:t>ScanSnap</a:t>
            </a:r>
            <a:r>
              <a:rPr kumimoji="1" lang="ja-JP" altLang="en-US" dirty="0"/>
              <a:t>がある生活（</a:t>
            </a:r>
            <a:r>
              <a:rPr kumimoji="1" lang="en-US" altLang="ja-JP" dirty="0"/>
              <a:t>after</a:t>
            </a:r>
            <a:r>
              <a:rPr kumimoji="1" lang="ja-JP" altLang="en-US" dirty="0"/>
              <a:t>）</a:t>
            </a:r>
          </a:p>
          <a:p>
            <a:endParaRPr kumimoji="1" lang="ja-JP" altLang="en-US" dirty="0"/>
          </a:p>
          <a:p>
            <a:r>
              <a:rPr kumimoji="1" lang="ja-JP" altLang="en-US" dirty="0"/>
              <a:t> </a:t>
            </a:r>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10</a:t>
            </a:fld>
            <a:endParaRPr kumimoji="1" lang="ja-JP" altLang="en-US"/>
          </a:p>
        </p:txBody>
      </p:sp>
    </p:spTree>
    <p:extLst>
      <p:ext uri="{BB962C8B-B14F-4D97-AF65-F5344CB8AC3E}">
        <p14:creationId xmlns:p14="http://schemas.microsoft.com/office/powerpoint/2010/main" val="17396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3</a:t>
            </a:r>
            <a:r>
              <a:rPr kumimoji="1" lang="ja-JP" altLang="en-US" dirty="0"/>
              <a:t>：多趣味な熟年夫婦・</a:t>
            </a:r>
            <a:r>
              <a:rPr kumimoji="1" lang="en-US" altLang="ja-JP" dirty="0"/>
              <a:t>ScanSnap</a:t>
            </a:r>
            <a:r>
              <a:rPr kumimoji="1" lang="ja-JP" altLang="en-US" dirty="0"/>
              <a:t>がない生活（</a:t>
            </a:r>
            <a:r>
              <a:rPr kumimoji="1" lang="en-US" altLang="ja-JP" dirty="0"/>
              <a:t>before</a:t>
            </a:r>
            <a:r>
              <a:rPr kumimoji="1" lang="ja-JP" altLang="en-US" dirty="0"/>
              <a:t>）</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11</a:t>
            </a:fld>
            <a:endParaRPr kumimoji="1" lang="ja-JP" altLang="en-US"/>
          </a:p>
        </p:txBody>
      </p:sp>
    </p:spTree>
    <p:extLst>
      <p:ext uri="{BB962C8B-B14F-4D97-AF65-F5344CB8AC3E}">
        <p14:creationId xmlns:p14="http://schemas.microsoft.com/office/powerpoint/2010/main" val="413525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3</a:t>
            </a:r>
            <a:r>
              <a:rPr kumimoji="1" lang="ja-JP" altLang="en-US" dirty="0"/>
              <a:t>：多趣味な熟年夫婦・</a:t>
            </a:r>
            <a:r>
              <a:rPr kumimoji="1" lang="en-US" altLang="ja-JP" dirty="0"/>
              <a:t>ScanSnap</a:t>
            </a:r>
            <a:r>
              <a:rPr kumimoji="1" lang="ja-JP" altLang="en-US" dirty="0"/>
              <a:t>がある生活（</a:t>
            </a:r>
            <a:r>
              <a:rPr kumimoji="1" lang="en-US" altLang="ja-JP" dirty="0"/>
              <a:t>after</a:t>
            </a:r>
            <a:r>
              <a:rPr kumimoji="1" lang="ja-JP" altLang="en-US" dirty="0"/>
              <a:t>）</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12</a:t>
            </a:fld>
            <a:endParaRPr kumimoji="1" lang="ja-JP" altLang="en-US"/>
          </a:p>
        </p:txBody>
      </p:sp>
    </p:spTree>
    <p:extLst>
      <p:ext uri="{BB962C8B-B14F-4D97-AF65-F5344CB8AC3E}">
        <p14:creationId xmlns:p14="http://schemas.microsoft.com/office/powerpoint/2010/main" val="14635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4</a:t>
            </a:r>
            <a:r>
              <a:rPr kumimoji="1" lang="ja-JP" altLang="en-US" dirty="0"/>
              <a:t>：離れて暮らす親のこれからが心配・</a:t>
            </a:r>
            <a:r>
              <a:rPr kumimoji="1" lang="en-US" altLang="ja-JP" dirty="0"/>
              <a:t>ScanSnap</a:t>
            </a:r>
            <a:r>
              <a:rPr kumimoji="1" lang="ja-JP" altLang="en-US" dirty="0"/>
              <a:t>がない生活（</a:t>
            </a:r>
            <a:r>
              <a:rPr kumimoji="1" lang="en-US" altLang="ja-JP" dirty="0"/>
              <a:t>before</a:t>
            </a:r>
            <a:r>
              <a:rPr kumimoji="1" lang="ja-JP" altLang="en-US" dirty="0"/>
              <a:t>）</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13</a:t>
            </a:fld>
            <a:endParaRPr kumimoji="1" lang="ja-JP" altLang="en-US"/>
          </a:p>
        </p:txBody>
      </p:sp>
    </p:spTree>
    <p:extLst>
      <p:ext uri="{BB962C8B-B14F-4D97-AF65-F5344CB8AC3E}">
        <p14:creationId xmlns:p14="http://schemas.microsoft.com/office/powerpoint/2010/main" val="21508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4</a:t>
            </a:r>
            <a:r>
              <a:rPr kumimoji="1" lang="ja-JP" altLang="en-US" dirty="0"/>
              <a:t>：離れて暮らす親のこれからが心配・</a:t>
            </a:r>
            <a:r>
              <a:rPr kumimoji="1" lang="en-US" altLang="ja-JP" dirty="0"/>
              <a:t>ScanSnap</a:t>
            </a:r>
            <a:r>
              <a:rPr kumimoji="1" lang="ja-JP" altLang="en-US" dirty="0"/>
              <a:t>がある生活（</a:t>
            </a:r>
            <a:r>
              <a:rPr kumimoji="1" lang="en-US" altLang="ja-JP" dirty="0"/>
              <a:t>after</a:t>
            </a:r>
            <a:r>
              <a:rPr kumimoji="1" lang="ja-JP" altLang="en-US" dirty="0"/>
              <a:t>）</a:t>
            </a:r>
          </a:p>
          <a:p>
            <a:r>
              <a:rPr kumimoji="1" lang="ja-JP" altLang="en-US" dirty="0"/>
              <a:t> </a:t>
            </a:r>
          </a:p>
          <a:p>
            <a:r>
              <a:rPr kumimoji="1" lang="en-US" altLang="ja-JP" dirty="0"/>
              <a:t>《</a:t>
            </a:r>
            <a:r>
              <a:rPr kumimoji="1" lang="ja-JP" altLang="en-US" dirty="0"/>
              <a:t>解説</a:t>
            </a:r>
            <a:r>
              <a:rPr kumimoji="1" lang="en-US" altLang="ja-JP" dirty="0"/>
              <a:t>》</a:t>
            </a:r>
          </a:p>
          <a:p>
            <a:r>
              <a:rPr kumimoji="1" lang="en-US" altLang="ja-JP" dirty="0"/>
              <a:t>◆</a:t>
            </a:r>
            <a:r>
              <a:rPr kumimoji="1" lang="ja-JP" altLang="en-US" dirty="0"/>
              <a:t>アニメーションに沿ってスライドを読み上げる</a:t>
            </a:r>
          </a:p>
          <a:p>
            <a:r>
              <a:rPr kumimoji="1" lang="ja-JP" altLang="en-US" dirty="0"/>
              <a:t> </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14</a:t>
            </a:fld>
            <a:endParaRPr kumimoji="1" lang="ja-JP" altLang="en-US"/>
          </a:p>
        </p:txBody>
      </p:sp>
    </p:spTree>
    <p:extLst>
      <p:ext uri="{BB962C8B-B14F-4D97-AF65-F5344CB8AC3E}">
        <p14:creationId xmlns:p14="http://schemas.microsoft.com/office/powerpoint/2010/main" val="426560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5</a:t>
            </a:r>
            <a:r>
              <a:rPr kumimoji="1" lang="ja-JP" altLang="en-US" dirty="0"/>
              <a:t>：終活を始めたい</a:t>
            </a:r>
            <a:r>
              <a:rPr kumimoji="1" lang="en-US" altLang="ja-JP" dirty="0"/>
              <a:t>50</a:t>
            </a:r>
            <a:r>
              <a:rPr kumimoji="1" lang="ja-JP" altLang="en-US" dirty="0"/>
              <a:t>代・</a:t>
            </a:r>
            <a:r>
              <a:rPr kumimoji="1" lang="en-US" altLang="ja-JP" dirty="0"/>
              <a:t>ScanSnap</a:t>
            </a:r>
            <a:r>
              <a:rPr kumimoji="1" lang="ja-JP" altLang="en-US" dirty="0"/>
              <a:t>がない生活（</a:t>
            </a:r>
            <a:r>
              <a:rPr kumimoji="1" lang="en-US" altLang="ja-JP" dirty="0"/>
              <a:t>before</a:t>
            </a:r>
            <a:r>
              <a:rPr kumimoji="1" lang="ja-JP" altLang="en-US" dirty="0"/>
              <a:t>）</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endParaRPr kumimoji="1" lang="en-US" altLang="ja-JP" dirty="0"/>
          </a:p>
          <a:p>
            <a:r>
              <a:rPr kumimoji="1" lang="ja-JP" altLang="en-US" dirty="0"/>
              <a:t>補足説明</a:t>
            </a:r>
            <a:endParaRPr kumimoji="1" lang="en-US" altLang="ja-JP" dirty="0"/>
          </a:p>
          <a:p>
            <a:r>
              <a:rPr kumimoji="1" lang="en-US" altLang="ja-JP" dirty="0"/>
              <a:t>※</a:t>
            </a:r>
            <a:r>
              <a:rPr kumimoji="1" lang="ja-JP" altLang="en-US" dirty="0"/>
              <a:t>単身者または実家の自室をそのままにしてる人が親が亡くなった後の光景を想定しています</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15</a:t>
            </a:fld>
            <a:endParaRPr kumimoji="1" lang="ja-JP" altLang="en-US"/>
          </a:p>
        </p:txBody>
      </p:sp>
    </p:spTree>
    <p:extLst>
      <p:ext uri="{BB962C8B-B14F-4D97-AF65-F5344CB8AC3E}">
        <p14:creationId xmlns:p14="http://schemas.microsoft.com/office/powerpoint/2010/main" val="53396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5</a:t>
            </a:r>
            <a:r>
              <a:rPr kumimoji="1" lang="ja-JP" altLang="en-US" dirty="0"/>
              <a:t>：終活を始めたい</a:t>
            </a:r>
            <a:r>
              <a:rPr kumimoji="1" lang="en-US" altLang="ja-JP" dirty="0"/>
              <a:t>50</a:t>
            </a:r>
            <a:r>
              <a:rPr kumimoji="1" lang="ja-JP" altLang="en-US" dirty="0"/>
              <a:t>代・</a:t>
            </a:r>
            <a:r>
              <a:rPr kumimoji="1" lang="en-US" altLang="ja-JP" dirty="0"/>
              <a:t>ScanSnap</a:t>
            </a:r>
            <a:r>
              <a:rPr kumimoji="1" lang="ja-JP" altLang="en-US" dirty="0"/>
              <a:t>がある生活（</a:t>
            </a:r>
            <a:r>
              <a:rPr kumimoji="1" lang="en-US" altLang="ja-JP" dirty="0"/>
              <a:t>after</a:t>
            </a:r>
            <a:r>
              <a:rPr kumimoji="1" lang="ja-JP" altLang="en-US" dirty="0"/>
              <a:t>）</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16</a:t>
            </a:fld>
            <a:endParaRPr kumimoji="1" lang="ja-JP" altLang="en-US"/>
          </a:p>
        </p:txBody>
      </p:sp>
    </p:spTree>
    <p:extLst>
      <p:ext uri="{BB962C8B-B14F-4D97-AF65-F5344CB8AC3E}">
        <p14:creationId xmlns:p14="http://schemas.microsoft.com/office/powerpoint/2010/main" val="197477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】ScanSnap</a:t>
            </a:r>
            <a:r>
              <a:rPr kumimoji="1" lang="ja-JP" altLang="en-US" dirty="0"/>
              <a:t>があると暮らしが変わることを知ってもらう</a:t>
            </a:r>
            <a:endParaRPr kumimoji="1" lang="en-US" altLang="ja-JP" dirty="0"/>
          </a:p>
          <a:p>
            <a:endParaRPr kumimoji="1" lang="en-US" altLang="ja-JP" dirty="0"/>
          </a:p>
          <a:p>
            <a:r>
              <a:rPr kumimoji="1" lang="en-US" altLang="ja-JP" dirty="0"/>
              <a:t>《</a:t>
            </a:r>
            <a:r>
              <a:rPr kumimoji="1" lang="ja-JP" altLang="en-US" dirty="0"/>
              <a:t>説明</a:t>
            </a:r>
            <a:r>
              <a:rPr kumimoji="1" lang="en-US" altLang="ja-JP" dirty="0"/>
              <a:t>》</a:t>
            </a:r>
          </a:p>
          <a:p>
            <a:r>
              <a:rPr kumimoji="1" lang="ja-JP" altLang="en-US" dirty="0"/>
              <a:t>様々な事例をご覧いただきましたが、</a:t>
            </a:r>
            <a:endParaRPr kumimoji="1" lang="en-US" altLang="ja-JP" dirty="0"/>
          </a:p>
          <a:p>
            <a:r>
              <a:rPr kumimoji="1" lang="ja-JP" altLang="en-US" dirty="0"/>
              <a:t>どの年代でもおこる紙類のお悩みも</a:t>
            </a:r>
            <a:r>
              <a:rPr kumimoji="1" lang="en-US" altLang="ja-JP" dirty="0"/>
              <a:t>ScanSnap</a:t>
            </a:r>
            <a:r>
              <a:rPr kumimoji="1" lang="ja-JP" altLang="en-US" dirty="0"/>
              <a:t>があれば解決！</a:t>
            </a:r>
            <a:endParaRPr kumimoji="1" lang="en-US" altLang="ja-JP" dirty="0"/>
          </a:p>
          <a:p>
            <a:r>
              <a:rPr kumimoji="1" lang="ja-JP" altLang="en-US" dirty="0"/>
              <a:t>暮らしが便利・豊か・快適になります</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17</a:t>
            </a:fld>
            <a:endParaRPr kumimoji="1" lang="ja-JP" altLang="en-US"/>
          </a:p>
        </p:txBody>
      </p:sp>
    </p:spTree>
    <p:extLst>
      <p:ext uri="{BB962C8B-B14F-4D97-AF65-F5344CB8AC3E}">
        <p14:creationId xmlns:p14="http://schemas.microsoft.com/office/powerpoint/2010/main" val="301360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デジタル化のメリット</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スライドはアニメーションに沿って文章を読み上げると進行できるようになっています。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適宜ご自身の事例を入れながら紙をデジタル化することにのメリットを伝えてください。</a:t>
            </a:r>
          </a:p>
          <a:p>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18</a:t>
            </a:fld>
            <a:endParaRPr kumimoji="1" lang="ja-JP" altLang="en-US"/>
          </a:p>
        </p:txBody>
      </p:sp>
    </p:spTree>
    <p:extLst>
      <p:ext uri="{BB962C8B-B14F-4D97-AF65-F5344CB8AC3E}">
        <p14:creationId xmlns:p14="http://schemas.microsoft.com/office/powerpoint/2010/main" val="2704933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6F9E-81B9-C449-5797-F5AA02815F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70654A-1C73-E55E-EF06-F238384EDD9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C1BA1F-2954-7DB7-A8AD-5FA84202674C}"/>
              </a:ext>
            </a:extLst>
          </p:cNvPr>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デジタル化のメリット①</a:t>
            </a:r>
          </a:p>
          <a:p>
            <a:r>
              <a:rPr kumimoji="1" lang="ja-JP" altLang="en-US" dirty="0"/>
              <a:t>　　　　　　</a:t>
            </a:r>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a:t>
            </a:r>
          </a:p>
          <a:p>
            <a:endParaRPr kumimoji="1" lang="en-US" altLang="ja-JP" dirty="0"/>
          </a:p>
          <a:p>
            <a:r>
              <a:rPr kumimoji="1" lang="en-US" altLang="ja-JP" dirty="0"/>
              <a:t>※</a:t>
            </a:r>
            <a:r>
              <a:rPr kumimoji="1" lang="ja-JP" altLang="en-US" dirty="0"/>
              <a:t>補足説明</a:t>
            </a:r>
            <a:endParaRPr kumimoji="1" lang="en-US" altLang="ja-JP" dirty="0"/>
          </a:p>
          <a:p>
            <a:r>
              <a:rPr kumimoji="1" lang="en-US" altLang="ja-JP" dirty="0"/>
              <a:t>Check</a:t>
            </a:r>
            <a:r>
              <a:rPr kumimoji="1" lang="ja-JP" altLang="en-US" dirty="0"/>
              <a:t>！はデジタル化について参加者からよくいただく質問です</a:t>
            </a:r>
          </a:p>
          <a:p>
            <a:r>
              <a:rPr kumimoji="1" lang="ja-JP" altLang="en-US" dirty="0"/>
              <a:t>デジタル化しない方が良い紙とは　</a:t>
            </a:r>
          </a:p>
          <a:p>
            <a:r>
              <a:rPr kumimoji="1" lang="ja-JP" altLang="en-US" dirty="0"/>
              <a:t>　◎紙自体が必要な書類（例）保証書・許可証・法廷保存年限の決まっている書類</a:t>
            </a:r>
          </a:p>
          <a:p>
            <a:r>
              <a:rPr kumimoji="1" lang="ja-JP" altLang="en-US" dirty="0"/>
              <a:t>　◎使用頻度の高い書類（例）進行中の書類（紙の方が書き込むなど扱いやすい）</a:t>
            </a:r>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4A1BE78-EDC2-A2EF-7471-38218869893E}"/>
              </a:ext>
            </a:extLst>
          </p:cNvPr>
          <p:cNvSpPr>
            <a:spLocks noGrp="1"/>
          </p:cNvSpPr>
          <p:nvPr>
            <p:ph type="sldNum" sz="quarter" idx="5"/>
          </p:nvPr>
        </p:nvSpPr>
        <p:spPr/>
        <p:txBody>
          <a:bodyPr/>
          <a:lstStyle/>
          <a:p>
            <a:fld id="{D5D2B5B2-AACC-4158-A302-EAC8A2CE5DB7}" type="slidenum">
              <a:rPr kumimoji="1" lang="ja-JP" altLang="en-US" smtClean="0"/>
              <a:t>19</a:t>
            </a:fld>
            <a:endParaRPr kumimoji="1" lang="ja-JP" altLang="en-US"/>
          </a:p>
        </p:txBody>
      </p:sp>
    </p:spTree>
    <p:extLst>
      <p:ext uri="{BB962C8B-B14F-4D97-AF65-F5344CB8AC3E}">
        <p14:creationId xmlns:p14="http://schemas.microsoft.com/office/powerpoint/2010/main" val="265970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★編集可能スライド</a:t>
            </a:r>
            <a:endParaRPr kumimoji="1" lang="en-US" altLang="ja-JP" dirty="0"/>
          </a:p>
          <a:p>
            <a:r>
              <a:rPr kumimoji="1" lang="en-US" altLang="ja-JP" dirty="0"/>
              <a:t>【</a:t>
            </a:r>
            <a:r>
              <a:rPr kumimoji="1" lang="ja-JP" altLang="en-US" dirty="0"/>
              <a:t>目的</a:t>
            </a:r>
            <a:r>
              <a:rPr kumimoji="1" lang="en-US" altLang="ja-JP" dirty="0"/>
              <a:t>】</a:t>
            </a:r>
            <a:r>
              <a:rPr kumimoji="1" lang="ja-JP" altLang="en-US" dirty="0"/>
              <a:t>書類や写真の整理に活用できる</a:t>
            </a:r>
            <a:r>
              <a:rPr kumimoji="1" lang="en-US" altLang="ja-JP" dirty="0"/>
              <a:t>ScanSnap</a:t>
            </a:r>
            <a:r>
              <a:rPr kumimoji="1" lang="ja-JP" altLang="en-US" dirty="0"/>
              <a:t>のご紹介</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背景画像・サブタイトルの変更は可能</a:t>
            </a:r>
            <a:endParaRPr kumimoji="1" lang="en-US" altLang="ja-JP" dirty="0"/>
          </a:p>
          <a:p>
            <a:r>
              <a:rPr kumimoji="1" lang="ja-JP" altLang="en-US" dirty="0"/>
              <a:t>ご自身の屋号・講師名を記載してください</a:t>
            </a:r>
            <a:endParaRPr kumimoji="1" lang="en-US" altLang="ja-JP" dirty="0"/>
          </a:p>
          <a:p>
            <a:endParaRPr kumimoji="1" lang="en-US" altLang="ja-JP" dirty="0"/>
          </a:p>
          <a:p>
            <a:r>
              <a:rPr kumimoji="1" lang="en-US" altLang="ja-JP" dirty="0"/>
              <a:t>《</a:t>
            </a:r>
            <a:r>
              <a:rPr kumimoji="1" lang="ja-JP" altLang="en-US" dirty="0"/>
              <a:t>説明</a:t>
            </a:r>
            <a:r>
              <a:rPr kumimoji="1" lang="en-US" altLang="ja-JP" dirty="0"/>
              <a:t>》</a:t>
            </a:r>
          </a:p>
          <a:p>
            <a:r>
              <a:rPr kumimoji="1" lang="ja-JP" altLang="en-US" dirty="0"/>
              <a:t>本日は書類や写真の整理に活用できるコンパクトスキャナー（</a:t>
            </a:r>
            <a:r>
              <a:rPr kumimoji="1" lang="en-US" altLang="ja-JP" dirty="0"/>
              <a:t>ScanSnap</a:t>
            </a:r>
            <a:r>
              <a:rPr kumimoji="1" lang="ja-JP" altLang="en-US" dirty="0"/>
              <a:t>）をご紹介します。</a:t>
            </a:r>
            <a:endParaRPr kumimoji="1" lang="en-US" altLang="ja-JP" dirty="0"/>
          </a:p>
          <a:p>
            <a:r>
              <a:rPr kumimoji="1" lang="ja-JP" altLang="en-US" dirty="0"/>
              <a:t>紙の書類や古い写真を、スキャナーを使用してデジタル化することでどんなメリットがあるのか</a:t>
            </a:r>
            <a:endParaRPr kumimoji="1" lang="en-US" altLang="ja-JP" dirty="0"/>
          </a:p>
          <a:p>
            <a:r>
              <a:rPr kumimoji="1" lang="ja-JP" altLang="en-US" dirty="0"/>
              <a:t>皆さんの暮らしがどんな風に便利になるのか様々な事例を元にご紹介させて頂きたいと思います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a:t>
            </a:fld>
            <a:endParaRPr kumimoji="1" lang="ja-JP" altLang="en-US"/>
          </a:p>
        </p:txBody>
      </p:sp>
    </p:spTree>
    <p:extLst>
      <p:ext uri="{BB962C8B-B14F-4D97-AF65-F5344CB8AC3E}">
        <p14:creationId xmlns:p14="http://schemas.microsoft.com/office/powerpoint/2010/main" val="1617851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9C6B-40F0-D80C-C6C2-B168A68FF1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42AFE1-EACF-4ACE-3E3D-4A97204B75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4615163-520C-14A1-F461-706112ECCB87}"/>
              </a:ext>
            </a:extLst>
          </p:cNvPr>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デジタル化のメリット②</a:t>
            </a:r>
          </a:p>
          <a:p>
            <a:r>
              <a:rPr kumimoji="1" lang="ja-JP" altLang="en-US" dirty="0"/>
              <a:t>　　　　　　</a:t>
            </a:r>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a:t>
            </a:r>
            <a:endParaRPr kumimoji="1" lang="en-US" altLang="ja-JP" dirty="0"/>
          </a:p>
          <a:p>
            <a:endParaRPr kumimoji="1" lang="en-US" altLang="ja-JP" dirty="0"/>
          </a:p>
          <a:p>
            <a:r>
              <a:rPr kumimoji="1" lang="ja-JP" altLang="en-US" dirty="0"/>
              <a:t>雑誌や地域情報誌を見た時に気になっていたのに、店名や場所を思い出せなくて行けずじまい</a:t>
            </a:r>
            <a:r>
              <a:rPr kumimoji="1" lang="en-US" altLang="ja-JP" dirty="0"/>
              <a:t>…</a:t>
            </a:r>
            <a:r>
              <a:rPr kumimoji="1" lang="ja-JP" altLang="en-US" dirty="0"/>
              <a:t>を解消</a:t>
            </a:r>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378E9AA-F106-C826-BDAA-1BE2577E6B9D}"/>
              </a:ext>
            </a:extLst>
          </p:cNvPr>
          <p:cNvSpPr>
            <a:spLocks noGrp="1"/>
          </p:cNvSpPr>
          <p:nvPr>
            <p:ph type="sldNum" sz="quarter" idx="5"/>
          </p:nvPr>
        </p:nvSpPr>
        <p:spPr/>
        <p:txBody>
          <a:bodyPr/>
          <a:lstStyle/>
          <a:p>
            <a:fld id="{D5D2B5B2-AACC-4158-A302-EAC8A2CE5DB7}" type="slidenum">
              <a:rPr kumimoji="1" lang="ja-JP" altLang="en-US" smtClean="0"/>
              <a:t>20</a:t>
            </a:fld>
            <a:endParaRPr kumimoji="1" lang="ja-JP" altLang="en-US"/>
          </a:p>
        </p:txBody>
      </p:sp>
    </p:spTree>
    <p:extLst>
      <p:ext uri="{BB962C8B-B14F-4D97-AF65-F5344CB8AC3E}">
        <p14:creationId xmlns:p14="http://schemas.microsoft.com/office/powerpoint/2010/main" val="253531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デジタル化のメリット③</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a:t>
            </a:r>
          </a:p>
          <a:p>
            <a:endParaRPr kumimoji="1" lang="en-US" altLang="ja-JP" dirty="0"/>
          </a:p>
          <a:p>
            <a:r>
              <a:rPr kumimoji="1" lang="en-US" altLang="ja-JP" dirty="0"/>
              <a:t>※</a:t>
            </a:r>
            <a:r>
              <a:rPr kumimoji="1" lang="ja-JP" altLang="en-US" dirty="0"/>
              <a:t>補足説明</a:t>
            </a:r>
            <a:endParaRPr kumimoji="1" lang="en-US" altLang="ja-JP" dirty="0"/>
          </a:p>
          <a:p>
            <a:r>
              <a:rPr kumimoji="1" lang="ja-JP" altLang="en-US" dirty="0"/>
              <a:t>紙の状態よりも活用できるシーンが増え、スキマ時間を有効活用できる</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21</a:t>
            </a:fld>
            <a:endParaRPr kumimoji="1" lang="ja-JP" altLang="en-US"/>
          </a:p>
        </p:txBody>
      </p:sp>
    </p:spTree>
    <p:extLst>
      <p:ext uri="{BB962C8B-B14F-4D97-AF65-F5344CB8AC3E}">
        <p14:creationId xmlns:p14="http://schemas.microsoft.com/office/powerpoint/2010/main" val="130119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デジタル化のメリット④</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22</a:t>
            </a:fld>
            <a:endParaRPr kumimoji="1" lang="ja-JP" altLang="en-US"/>
          </a:p>
        </p:txBody>
      </p:sp>
    </p:spTree>
    <p:extLst>
      <p:ext uri="{BB962C8B-B14F-4D97-AF65-F5344CB8AC3E}">
        <p14:creationId xmlns:p14="http://schemas.microsoft.com/office/powerpoint/2010/main" val="3592508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デジタル化のメリット⑤</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a:t>
            </a:r>
          </a:p>
          <a:p>
            <a:endParaRPr kumimoji="1" lang="ja-JP" altLang="en-US" dirty="0"/>
          </a:p>
          <a:p>
            <a:r>
              <a:rPr kumimoji="1" lang="en-US" altLang="ja-JP" dirty="0"/>
              <a:t>※</a:t>
            </a:r>
            <a:r>
              <a:rPr kumimoji="1" lang="ja-JP" altLang="en-US" dirty="0"/>
              <a:t>補足説明</a:t>
            </a:r>
            <a:endParaRPr kumimoji="1" lang="en-US" altLang="ja-JP" dirty="0"/>
          </a:p>
          <a:p>
            <a:r>
              <a:rPr kumimoji="1" lang="ja-JP" altLang="en-US" dirty="0"/>
              <a:t>特に、感熱紙のレシートやこすると消えるボールペンで書いたものは要注意</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23</a:t>
            </a:fld>
            <a:endParaRPr kumimoji="1" lang="ja-JP" altLang="en-US"/>
          </a:p>
        </p:txBody>
      </p:sp>
    </p:spTree>
    <p:extLst>
      <p:ext uri="{BB962C8B-B14F-4D97-AF65-F5344CB8AC3E}">
        <p14:creationId xmlns:p14="http://schemas.microsoft.com/office/powerpoint/2010/main" val="2407734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】ScanSnap</a:t>
            </a:r>
            <a:r>
              <a:rPr kumimoji="1" lang="ja-JP" altLang="en-US" dirty="0"/>
              <a:t>と家庭用プリンターの違い</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スライドを読み上げる</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24</a:t>
            </a:fld>
            <a:endParaRPr kumimoji="1" lang="ja-JP" altLang="en-US"/>
          </a:p>
        </p:txBody>
      </p:sp>
    </p:spTree>
    <p:extLst>
      <p:ext uri="{BB962C8B-B14F-4D97-AF65-F5344CB8AC3E}">
        <p14:creationId xmlns:p14="http://schemas.microsoft.com/office/powerpoint/2010/main" val="2380970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5A86E-CB24-BFDA-2DF2-AC30DD0386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6716B6-77C6-938B-F286-24A6DA831A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FD7832-1DB1-330C-6317-FF5870E1F155}"/>
              </a:ext>
            </a:extLst>
          </p:cNvPr>
          <p:cNvSpPr>
            <a:spLocks noGrp="1"/>
          </p:cNvSpPr>
          <p:nvPr>
            <p:ph type="body" idx="1"/>
          </p:nvPr>
        </p:nvSpPr>
        <p:spPr/>
        <p:txBody>
          <a:bodyPr/>
          <a:lstStyle/>
          <a:p>
            <a:r>
              <a:rPr kumimoji="1" lang="en-US" altLang="ja-JP" dirty="0"/>
              <a:t>【</a:t>
            </a:r>
            <a:r>
              <a:rPr kumimoji="1" lang="ja-JP" altLang="en-US" dirty="0"/>
              <a:t>目的</a:t>
            </a:r>
            <a:r>
              <a:rPr kumimoji="1" lang="en-US" altLang="ja-JP" dirty="0"/>
              <a:t>】ScanSnap</a:t>
            </a:r>
            <a:r>
              <a:rPr kumimoji="1" lang="ja-JP" altLang="en-US" dirty="0"/>
              <a:t>の便利な機能</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スライドを読み上げる</a:t>
            </a:r>
            <a:endParaRPr kumimoji="1" lang="en-US" altLang="ja-JP" dirty="0"/>
          </a:p>
          <a:p>
            <a:endParaRPr kumimoji="1" lang="en-US" altLang="ja-JP" dirty="0"/>
          </a:p>
          <a:p>
            <a:r>
              <a:rPr kumimoji="1" lang="en-US" altLang="ja-JP" dirty="0"/>
              <a:t>※</a:t>
            </a:r>
            <a:r>
              <a:rPr kumimoji="1" lang="ja-JP" altLang="en-US" dirty="0"/>
              <a:t>補足説明</a:t>
            </a:r>
            <a:endParaRPr kumimoji="1" lang="en-US" altLang="ja-JP" dirty="0"/>
          </a:p>
          <a:p>
            <a:r>
              <a:rPr kumimoji="1" lang="en-US" altLang="ja-JP" dirty="0"/>
              <a:t>ScanSnap</a:t>
            </a:r>
            <a:r>
              <a:rPr kumimoji="1" lang="ja-JP" altLang="en-US" dirty="0"/>
              <a:t>には、家庭用プリンターでのスキャンにはない便利な機能があります。</a:t>
            </a:r>
            <a:endParaRPr kumimoji="1" lang="en-US" altLang="ja-JP" dirty="0"/>
          </a:p>
          <a:p>
            <a:r>
              <a:rPr kumimoji="1" lang="ja-JP" altLang="en-US" dirty="0"/>
              <a:t>連携アプリの代表的なものを挙げています。その他の連携アプリは、カタログや公式サイトを見てください。</a:t>
            </a:r>
          </a:p>
        </p:txBody>
      </p:sp>
      <p:sp>
        <p:nvSpPr>
          <p:cNvPr id="4" name="スライド番号プレースホルダー 3">
            <a:extLst>
              <a:ext uri="{FF2B5EF4-FFF2-40B4-BE49-F238E27FC236}">
                <a16:creationId xmlns:a16="http://schemas.microsoft.com/office/drawing/2014/main" id="{73FBFA01-A83D-9CE7-4241-5735683E66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2B5B2-AACC-4158-A302-EAC8A2CE5DB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726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】ScanSnap</a:t>
            </a:r>
            <a:r>
              <a:rPr kumimoji="1" lang="ja-JP" altLang="en-US" dirty="0"/>
              <a:t>の選び方</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endParaRPr kumimoji="1" lang="en-US" altLang="ja-JP" dirty="0"/>
          </a:p>
          <a:p>
            <a:r>
              <a:rPr kumimoji="1" lang="en-US" altLang="ja-JP" dirty="0"/>
              <a:t>ScanSnap</a:t>
            </a:r>
            <a:r>
              <a:rPr kumimoji="1" lang="ja-JP" altLang="en-US" dirty="0"/>
              <a:t>を選ぶ際のポイントや機能・実際のスピードをご紹介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26</a:t>
            </a:fld>
            <a:endParaRPr kumimoji="1" lang="ja-JP" altLang="en-US"/>
          </a:p>
        </p:txBody>
      </p:sp>
    </p:spTree>
    <p:extLst>
      <p:ext uri="{BB962C8B-B14F-4D97-AF65-F5344CB8AC3E}">
        <p14:creationId xmlns:p14="http://schemas.microsoft.com/office/powerpoint/2010/main" val="2766030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】ScanSnap</a:t>
            </a:r>
            <a:r>
              <a:rPr kumimoji="1" lang="ja-JP" altLang="en-US" dirty="0"/>
              <a:t>の選び方のポイント</a:t>
            </a:r>
            <a:endParaRPr kumimoji="1" lang="en-US" altLang="ja-JP" dirty="0"/>
          </a:p>
          <a:p>
            <a:endParaRPr kumimoji="1" lang="en-US" altLang="ja-JP" dirty="0"/>
          </a:p>
          <a:p>
            <a:r>
              <a:rPr kumimoji="1" lang="en-US" altLang="ja-JP" dirty="0"/>
              <a:t>《</a:t>
            </a:r>
            <a:r>
              <a:rPr kumimoji="1" lang="ja-JP" altLang="en-US" dirty="0"/>
              <a:t>説明</a:t>
            </a:r>
            <a:r>
              <a:rPr kumimoji="1" lang="en-US" altLang="ja-JP" dirty="0"/>
              <a:t>》</a:t>
            </a:r>
          </a:p>
          <a:p>
            <a:r>
              <a:rPr kumimoji="1" lang="en-US" altLang="ja-JP" dirty="0"/>
              <a:t>ScanSnap</a:t>
            </a:r>
            <a:r>
              <a:rPr kumimoji="1" lang="ja-JP" altLang="en-US" dirty="0"/>
              <a:t>を選ぶときのポイントをお伝えします。</a:t>
            </a:r>
            <a:endParaRPr kumimoji="1" lang="en-US" altLang="ja-JP" dirty="0"/>
          </a:p>
          <a:p>
            <a:endParaRPr kumimoji="1" lang="en-US" altLang="ja-JP" dirty="0"/>
          </a:p>
          <a:p>
            <a:r>
              <a:rPr kumimoji="1" lang="ja-JP" altLang="en-US" dirty="0"/>
              <a:t>選ぶポイント①スキャナーでデジタル化したいものの「形」</a:t>
            </a:r>
            <a:endParaRPr kumimoji="1" lang="en-US" altLang="ja-JP" dirty="0"/>
          </a:p>
          <a:p>
            <a:r>
              <a:rPr kumimoji="1" lang="ja-JP" altLang="en-US" dirty="0"/>
              <a:t>１枚（バラ）か冊子状かにより選ぶ機種が決まってきます</a:t>
            </a:r>
            <a:endParaRPr kumimoji="1" lang="en-US" altLang="ja-JP" dirty="0"/>
          </a:p>
          <a:p>
            <a:r>
              <a:rPr kumimoji="1" lang="en-US" altLang="ja-JP" dirty="0"/>
              <a:t>POINT</a:t>
            </a:r>
            <a:r>
              <a:rPr kumimoji="1" lang="ja-JP" altLang="en-US" dirty="0"/>
              <a:t>は非破壊機能が必要かどうか（必要であれば</a:t>
            </a:r>
            <a:r>
              <a:rPr kumimoji="1" lang="en-US" altLang="ja-JP" dirty="0"/>
              <a:t>SV600</a:t>
            </a:r>
            <a:r>
              <a:rPr kumimoji="1" lang="ja-JP" altLang="en-US" dirty="0"/>
              <a:t>がおすすめ）</a:t>
            </a:r>
            <a:endParaRPr kumimoji="1" lang="en-US" altLang="ja-JP" dirty="0"/>
          </a:p>
          <a:p>
            <a:endParaRPr kumimoji="1" lang="en-US" altLang="ja-JP" dirty="0"/>
          </a:p>
          <a:p>
            <a:r>
              <a:rPr kumimoji="1" lang="ja-JP" altLang="en-US" dirty="0"/>
              <a:t>選ぶポイント②書類量と作業時間</a:t>
            </a:r>
            <a:endParaRPr kumimoji="1" lang="en-US" altLang="ja-JP" dirty="0"/>
          </a:p>
          <a:p>
            <a:r>
              <a:rPr kumimoji="1" lang="ja-JP" altLang="en-US" dirty="0"/>
              <a:t>書類の量が少なければ手動でも良いですが、量が多ければ自動給紙が便利です</a:t>
            </a:r>
            <a:endParaRPr kumimoji="1" lang="en-US" altLang="ja-JP" dirty="0"/>
          </a:p>
          <a:p>
            <a:r>
              <a:rPr kumimoji="1" lang="ja-JP" altLang="en-US" dirty="0"/>
              <a:t>片面スキャンか両面スキャンかでも作業スピードも大きく変わります</a:t>
            </a:r>
            <a:br>
              <a:rPr kumimoji="1" lang="en-US" altLang="ja-JP" dirty="0"/>
            </a:br>
            <a:r>
              <a:rPr kumimoji="1" lang="en-US" altLang="ja-JP" dirty="0"/>
              <a:t>POINT</a:t>
            </a:r>
            <a:r>
              <a:rPr kumimoji="1" lang="ja-JP" altLang="en-US" dirty="0"/>
              <a:t>は給紙方法と速度</a:t>
            </a:r>
            <a:endParaRPr kumimoji="1" lang="en-US" altLang="ja-JP" dirty="0"/>
          </a:p>
          <a:p>
            <a:br>
              <a:rPr kumimoji="1" lang="en-US" altLang="ja-JP" dirty="0"/>
            </a:br>
            <a:r>
              <a:rPr kumimoji="1" lang="ja-JP" altLang="en-US" dirty="0"/>
              <a:t>選ぶポイント③設置場所</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設置場所のスペースに余裕があるかどうか、また自宅以外でも使いたい場合も選ぶ機種は変わります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POINTO</a:t>
            </a:r>
            <a:r>
              <a:rPr kumimoji="1" lang="ja-JP" altLang="en-US" dirty="0"/>
              <a:t>はサイズとバッテリー駆動</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27</a:t>
            </a:fld>
            <a:endParaRPr kumimoji="1" lang="ja-JP" altLang="en-US"/>
          </a:p>
        </p:txBody>
      </p:sp>
    </p:spTree>
    <p:extLst>
      <p:ext uri="{BB962C8B-B14F-4D97-AF65-F5344CB8AC3E}">
        <p14:creationId xmlns:p14="http://schemas.microsoft.com/office/powerpoint/2010/main" val="3510601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en-US" altLang="ja-JP" dirty="0" err="1"/>
              <a:t>iX</a:t>
            </a:r>
            <a:r>
              <a:rPr kumimoji="1" lang="ja-JP" altLang="en-US" dirty="0"/>
              <a:t>シリーズの特徴一覧</a:t>
            </a:r>
            <a:endParaRPr kumimoji="1" lang="en-US" altLang="ja-JP" dirty="0"/>
          </a:p>
          <a:p>
            <a:endParaRPr kumimoji="1" lang="en-US" altLang="ja-JP" dirty="0"/>
          </a:p>
          <a:p>
            <a:r>
              <a:rPr kumimoji="1" lang="en-US" altLang="ja-JP" dirty="0"/>
              <a:t>《</a:t>
            </a:r>
            <a:r>
              <a:rPr kumimoji="1" lang="ja-JP" altLang="en-US" dirty="0"/>
              <a:t>説明</a:t>
            </a:r>
            <a:r>
              <a:rPr kumimoji="1" lang="en-US" altLang="ja-JP" dirty="0"/>
              <a:t>》</a:t>
            </a:r>
          </a:p>
          <a:p>
            <a:r>
              <a:rPr kumimoji="1" lang="ja-JP" altLang="en-US" dirty="0"/>
              <a:t>先ほどのポイントを踏まえ、検討していきます。</a:t>
            </a:r>
            <a:endParaRPr kumimoji="1" lang="en-US" altLang="ja-JP" dirty="0"/>
          </a:p>
          <a:p>
            <a:r>
              <a:rPr kumimoji="1" lang="ja-JP" altLang="en-US" dirty="0"/>
              <a:t>この表の他、冊子やアルバムを裁断せずそのままスキャンできる</a:t>
            </a:r>
            <a:r>
              <a:rPr kumimoji="1" lang="en-US" altLang="ja-JP" dirty="0"/>
              <a:t>SV-600</a:t>
            </a:r>
            <a:r>
              <a:rPr kumimoji="1" lang="ja-JP" altLang="en-US" dirty="0"/>
              <a:t>がありますが、</a:t>
            </a:r>
            <a:endParaRPr kumimoji="1" lang="en-US" altLang="ja-JP" dirty="0"/>
          </a:p>
          <a:p>
            <a:r>
              <a:rPr kumimoji="1" lang="ja-JP" altLang="en-US" dirty="0"/>
              <a:t>ここでは家庭用として購入検討されることが多い３機種の特長やサイズを比較しています</a:t>
            </a:r>
            <a:endParaRPr kumimoji="1" lang="en-US" altLang="ja-JP" dirty="0"/>
          </a:p>
          <a:p>
            <a:endParaRPr kumimoji="1" lang="en-US" altLang="ja-JP" dirty="0"/>
          </a:p>
          <a:p>
            <a:r>
              <a:rPr kumimoji="1" lang="en-US" altLang="ja-JP" dirty="0"/>
              <a:t>※</a:t>
            </a:r>
            <a:r>
              <a:rPr kumimoji="1" lang="ja-JP" altLang="en-US" dirty="0"/>
              <a:t>補足説明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次のスライドでスキャン速度は動画で確認できます</a:t>
            </a:r>
            <a:endParaRPr kumimoji="1" lang="en-US" altLang="ja-JP" dirty="0"/>
          </a:p>
          <a:p>
            <a:r>
              <a:rPr kumimoji="1" lang="ja-JP" altLang="en-US" dirty="0"/>
              <a:t>比較表は手元資料にもあるのでセミナー時間によっては「後でゆっくり見てください」でも</a:t>
            </a:r>
            <a:r>
              <a:rPr kumimoji="1" lang="en-US" altLang="ja-JP" dirty="0"/>
              <a:t>OK</a:t>
            </a:r>
            <a:r>
              <a:rPr kumimoji="1" lang="ja-JP" altLang="en-US" dirty="0"/>
              <a:t>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28</a:t>
            </a:fld>
            <a:endParaRPr kumimoji="1" lang="ja-JP" altLang="en-US"/>
          </a:p>
        </p:txBody>
      </p:sp>
    </p:spTree>
    <p:extLst>
      <p:ext uri="{BB962C8B-B14F-4D97-AF65-F5344CB8AC3E}">
        <p14:creationId xmlns:p14="http://schemas.microsoft.com/office/powerpoint/2010/main" val="1288603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29</a:t>
            </a:fld>
            <a:endParaRPr kumimoji="1" lang="ja-JP" altLang="en-US"/>
          </a:p>
        </p:txBody>
      </p:sp>
    </p:spTree>
    <p:extLst>
      <p:ext uri="{BB962C8B-B14F-4D97-AF65-F5344CB8AC3E}">
        <p14:creationId xmlns:p14="http://schemas.microsoft.com/office/powerpoint/2010/main" val="234816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★編集可能スライド</a:t>
            </a:r>
            <a:endParaRPr kumimoji="1" lang="en-US" altLang="ja-JP" dirty="0"/>
          </a:p>
          <a:p>
            <a:r>
              <a:rPr kumimoji="1" lang="en-US" altLang="ja-JP" dirty="0"/>
              <a:t>【</a:t>
            </a:r>
            <a:r>
              <a:rPr kumimoji="1" lang="ja-JP" altLang="en-US" dirty="0"/>
              <a:t>自己紹介</a:t>
            </a:r>
            <a:r>
              <a:rPr kumimoji="1" lang="en-US" altLang="ja-JP" dirty="0"/>
              <a:t>】</a:t>
            </a:r>
            <a:r>
              <a:rPr kumimoji="1" lang="ja-JP" altLang="en-US" dirty="0"/>
              <a:t>自己紹介スライド</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ご自身のプロフィールをいれてください</a:t>
            </a:r>
            <a:endParaRPr kumimoji="1" lang="en-US" altLang="ja-JP" dirty="0"/>
          </a:p>
          <a:p>
            <a:endParaRPr kumimoji="1" lang="en-US" altLang="ja-JP" dirty="0"/>
          </a:p>
          <a:p>
            <a:r>
              <a:rPr kumimoji="1" lang="en-US" altLang="ja-JP" dirty="0"/>
              <a:t>※</a:t>
            </a:r>
            <a:r>
              <a:rPr kumimoji="1" lang="ja-JP" altLang="en-US" dirty="0"/>
              <a:t>補足</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ScanSnap</a:t>
            </a:r>
            <a:r>
              <a:rPr kumimoji="1" lang="ja-JP" altLang="en-US" dirty="0"/>
              <a:t>デジタルパートナーのロゴは</a:t>
            </a:r>
            <a:r>
              <a:rPr kumimoji="1" lang="en-US" altLang="ja-JP" dirty="0"/>
              <a:t>ScanSnap</a:t>
            </a:r>
            <a:r>
              <a:rPr kumimoji="1" lang="ja-JP" altLang="en-US" dirty="0"/>
              <a:t>デジタルパートナー専用サイトからダウンロードできます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a:t>
            </a:fld>
            <a:endParaRPr kumimoji="1" lang="ja-JP" altLang="en-US"/>
          </a:p>
        </p:txBody>
      </p:sp>
    </p:spTree>
    <p:extLst>
      <p:ext uri="{BB962C8B-B14F-4D97-AF65-F5344CB8AC3E}">
        <p14:creationId xmlns:p14="http://schemas.microsoft.com/office/powerpoint/2010/main" val="3651730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30</a:t>
            </a:fld>
            <a:endParaRPr kumimoji="1" lang="ja-JP" altLang="en-US"/>
          </a:p>
        </p:txBody>
      </p:sp>
    </p:spTree>
    <p:extLst>
      <p:ext uri="{BB962C8B-B14F-4D97-AF65-F5344CB8AC3E}">
        <p14:creationId xmlns:p14="http://schemas.microsoft.com/office/powerpoint/2010/main" val="389761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31</a:t>
            </a:fld>
            <a:endParaRPr kumimoji="1" lang="ja-JP" altLang="en-US"/>
          </a:p>
        </p:txBody>
      </p:sp>
    </p:spTree>
    <p:extLst>
      <p:ext uri="{BB962C8B-B14F-4D97-AF65-F5344CB8AC3E}">
        <p14:creationId xmlns:p14="http://schemas.microsoft.com/office/powerpoint/2010/main" val="2754667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32</a:t>
            </a:fld>
            <a:endParaRPr kumimoji="1" lang="ja-JP" altLang="en-US"/>
          </a:p>
        </p:txBody>
      </p:sp>
    </p:spTree>
    <p:extLst>
      <p:ext uri="{BB962C8B-B14F-4D97-AF65-F5344CB8AC3E}">
        <p14:creationId xmlns:p14="http://schemas.microsoft.com/office/powerpoint/2010/main" val="2107554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r>
              <a:rPr kumimoji="1" lang="en-US" altLang="ja-JP" dirty="0"/>
              <a:t>【</a:t>
            </a:r>
            <a:r>
              <a:rPr kumimoji="1" lang="ja-JP" altLang="en-US" dirty="0"/>
              <a:t>目的</a:t>
            </a:r>
            <a:r>
              <a:rPr kumimoji="1" lang="en-US" altLang="ja-JP" dirty="0"/>
              <a:t>】ScanSnap</a:t>
            </a:r>
            <a:r>
              <a:rPr kumimoji="1" lang="ja-JP" altLang="en-US" dirty="0"/>
              <a:t>各機種の紹介</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自分が使っていない機種もあると思うので機種紹介は</a:t>
            </a:r>
            <a:endParaRPr kumimoji="1" lang="en-US" altLang="ja-JP" dirty="0"/>
          </a:p>
          <a:p>
            <a:r>
              <a:rPr kumimoji="1" lang="ja-JP" altLang="en-US" dirty="0"/>
              <a:t>スライドの「こんな人には</a:t>
            </a:r>
            <a:r>
              <a:rPr kumimoji="1" lang="en-US" altLang="ja-JP" dirty="0"/>
              <a:t>iX100</a:t>
            </a:r>
            <a:r>
              <a:rPr kumimoji="1" lang="ja-JP" altLang="en-US" dirty="0"/>
              <a:t>」を読み上げていただければ</a:t>
            </a:r>
            <a:r>
              <a:rPr kumimoji="1" lang="en-US" altLang="ja-JP" dirty="0"/>
              <a:t>OK</a:t>
            </a:r>
            <a:r>
              <a:rPr kumimoji="1" lang="ja-JP" altLang="en-US" dirty="0"/>
              <a:t>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33</a:t>
            </a:fld>
            <a:endParaRPr kumimoji="1" lang="ja-JP" altLang="en-US"/>
          </a:p>
        </p:txBody>
      </p:sp>
    </p:spTree>
    <p:extLst>
      <p:ext uri="{BB962C8B-B14F-4D97-AF65-F5344CB8AC3E}">
        <p14:creationId xmlns:p14="http://schemas.microsoft.com/office/powerpoint/2010/main" val="1086109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r>
              <a:rPr kumimoji="1" lang="en-US" altLang="ja-JP" dirty="0"/>
              <a:t>【</a:t>
            </a:r>
            <a:r>
              <a:rPr kumimoji="1" lang="ja-JP" altLang="en-US" dirty="0"/>
              <a:t>目的</a:t>
            </a:r>
            <a:r>
              <a:rPr kumimoji="1" lang="en-US" altLang="ja-JP" dirty="0"/>
              <a:t>】ScanSnap</a:t>
            </a:r>
            <a:r>
              <a:rPr kumimoji="1" lang="ja-JP" altLang="en-US" dirty="0"/>
              <a:t>各機種の紹介</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自分が使っていない機種もあると思うので機種紹介は</a:t>
            </a:r>
          </a:p>
          <a:p>
            <a:r>
              <a:rPr kumimoji="1" lang="ja-JP" altLang="en-US" dirty="0"/>
              <a:t>スライドの「こんな人には</a:t>
            </a:r>
            <a:r>
              <a:rPr kumimoji="1" lang="en-US" altLang="ja-JP" dirty="0"/>
              <a:t>iX1300</a:t>
            </a:r>
            <a:r>
              <a:rPr kumimoji="1" lang="ja-JP" altLang="en-US" dirty="0"/>
              <a:t>」を読み上げていただければ</a:t>
            </a:r>
            <a:r>
              <a:rPr kumimoji="1" lang="en-US" altLang="ja-JP" dirty="0"/>
              <a:t>OK</a:t>
            </a:r>
            <a:r>
              <a:rPr kumimoji="1" lang="ja-JP" altLang="en-US" dirty="0"/>
              <a:t>です</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34</a:t>
            </a:fld>
            <a:endParaRPr kumimoji="1" lang="ja-JP" altLang="en-US"/>
          </a:p>
        </p:txBody>
      </p:sp>
    </p:spTree>
    <p:extLst>
      <p:ext uri="{BB962C8B-B14F-4D97-AF65-F5344CB8AC3E}">
        <p14:creationId xmlns:p14="http://schemas.microsoft.com/office/powerpoint/2010/main" val="2608445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◆機種の紹介は削除せずご紹介ください</a:t>
            </a:r>
          </a:p>
          <a:p>
            <a:r>
              <a:rPr kumimoji="1" lang="en-US" altLang="ja-JP" dirty="0"/>
              <a:t>【</a:t>
            </a:r>
            <a:r>
              <a:rPr kumimoji="1" lang="ja-JP" altLang="en-US" dirty="0"/>
              <a:t>目的</a:t>
            </a:r>
            <a:r>
              <a:rPr kumimoji="1" lang="en-US" altLang="ja-JP" dirty="0"/>
              <a:t>】ScanSnap</a:t>
            </a:r>
            <a:r>
              <a:rPr kumimoji="1" lang="ja-JP" altLang="en-US" dirty="0"/>
              <a:t>各機種の紹介</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自分が使っていない機種もあると思うので機種紹介は</a:t>
            </a:r>
          </a:p>
          <a:p>
            <a:r>
              <a:rPr kumimoji="1" lang="ja-JP" altLang="en-US" dirty="0"/>
              <a:t>スライドの「こんな人には</a:t>
            </a:r>
            <a:r>
              <a:rPr kumimoji="1" lang="en-US" altLang="ja-JP" dirty="0"/>
              <a:t>iX1600</a:t>
            </a:r>
            <a:r>
              <a:rPr kumimoji="1" lang="ja-JP" altLang="en-US" dirty="0"/>
              <a:t>」を読み上げていただければ</a:t>
            </a:r>
            <a:r>
              <a:rPr kumimoji="1" lang="en-US" altLang="ja-JP" dirty="0"/>
              <a:t>OK</a:t>
            </a:r>
            <a:r>
              <a:rPr kumimoji="1" lang="ja-JP" altLang="en-US" dirty="0"/>
              <a:t>です</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35</a:t>
            </a:fld>
            <a:endParaRPr kumimoji="1" lang="ja-JP" altLang="en-US"/>
          </a:p>
        </p:txBody>
      </p:sp>
    </p:spTree>
    <p:extLst>
      <p:ext uri="{BB962C8B-B14F-4D97-AF65-F5344CB8AC3E}">
        <p14:creationId xmlns:p14="http://schemas.microsoft.com/office/powerpoint/2010/main" val="4103259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◆機種の紹介は削除せずご紹介ください</a:t>
            </a:r>
          </a:p>
          <a:p>
            <a:r>
              <a:rPr kumimoji="1" lang="en-US" altLang="ja-JP"/>
              <a:t>【</a:t>
            </a:r>
            <a:r>
              <a:rPr kumimoji="1" lang="ja-JP" altLang="en-US" dirty="0"/>
              <a:t>目的</a:t>
            </a:r>
            <a:r>
              <a:rPr kumimoji="1" lang="en-US" altLang="ja-JP" dirty="0"/>
              <a:t>】ScanSnap</a:t>
            </a:r>
            <a:r>
              <a:rPr kumimoji="1" lang="ja-JP" altLang="en-US" dirty="0"/>
              <a:t>各機種の紹介</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自分が使っていない機種もあると思うので機種紹介は</a:t>
            </a:r>
          </a:p>
          <a:p>
            <a:r>
              <a:rPr kumimoji="1" lang="ja-JP" altLang="en-US" dirty="0"/>
              <a:t>スライドの「こんな人には</a:t>
            </a:r>
            <a:r>
              <a:rPr kumimoji="1" lang="en-US" altLang="ja-JP" dirty="0"/>
              <a:t>SV600</a:t>
            </a:r>
            <a:r>
              <a:rPr kumimoji="1" lang="ja-JP" altLang="en-US" dirty="0"/>
              <a:t>」を読み上げていただければ</a:t>
            </a:r>
            <a:r>
              <a:rPr kumimoji="1" lang="en-US" altLang="ja-JP" dirty="0"/>
              <a:t>OK</a:t>
            </a:r>
            <a:r>
              <a:rPr kumimoji="1" lang="ja-JP" altLang="en-US" dirty="0"/>
              <a:t>です</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36</a:t>
            </a:fld>
            <a:endParaRPr kumimoji="1" lang="ja-JP" altLang="en-US"/>
          </a:p>
        </p:txBody>
      </p:sp>
    </p:spTree>
    <p:extLst>
      <p:ext uri="{BB962C8B-B14F-4D97-AF65-F5344CB8AC3E}">
        <p14:creationId xmlns:p14="http://schemas.microsoft.com/office/powerpoint/2010/main" val="3001728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本日のまとめ</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スライドを読み上げる</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37</a:t>
            </a:fld>
            <a:endParaRPr kumimoji="1" lang="ja-JP" altLang="en-US"/>
          </a:p>
        </p:txBody>
      </p:sp>
    </p:spTree>
    <p:extLst>
      <p:ext uri="{BB962C8B-B14F-4D97-AF65-F5344CB8AC3E}">
        <p14:creationId xmlns:p14="http://schemas.microsoft.com/office/powerpoint/2010/main" val="368040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2BD1-A4A7-90CE-BACE-24009E4A2C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B2CC86-B1B4-A072-7DDA-4714DEC2BD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40B91BF-E45E-2A00-DDE4-AD366FC681FB}"/>
              </a:ext>
            </a:extLst>
          </p:cNvPr>
          <p:cNvSpPr>
            <a:spLocks noGrp="1"/>
          </p:cNvSpPr>
          <p:nvPr>
            <p:ph type="body" idx="1"/>
          </p:nvPr>
        </p:nvSpPr>
        <p:spPr/>
        <p:txBody>
          <a:bodyPr/>
          <a:lstStyle/>
          <a:p>
            <a:r>
              <a:rPr kumimoji="1" lang="en-US" altLang="ja-JP" dirty="0"/>
              <a:t>※ScanSnap</a:t>
            </a:r>
            <a:r>
              <a:rPr kumimoji="1" lang="ja-JP" altLang="en-US" dirty="0"/>
              <a:t>優待サイトの</a:t>
            </a:r>
            <a:r>
              <a:rPr kumimoji="1" lang="en-US" altLang="ja-JP" dirty="0"/>
              <a:t>QR</a:t>
            </a:r>
            <a:r>
              <a:rPr kumimoji="1" lang="ja-JP" altLang="en-US" dirty="0"/>
              <a:t>コードです。必要に応じて、ご案内ください。</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E0D8D4F3-06F3-E604-97D1-A0B58F224A69}"/>
              </a:ext>
            </a:extLst>
          </p:cNvPr>
          <p:cNvSpPr>
            <a:spLocks noGrp="1"/>
          </p:cNvSpPr>
          <p:nvPr>
            <p:ph type="sldNum" sz="quarter" idx="5"/>
          </p:nvPr>
        </p:nvSpPr>
        <p:spPr/>
        <p:txBody>
          <a:bodyPr/>
          <a:lstStyle/>
          <a:p>
            <a:fld id="{D5D2B5B2-AACC-4158-A302-EAC8A2CE5DB7}" type="slidenum">
              <a:rPr kumimoji="1" lang="ja-JP" altLang="en-US" smtClean="0"/>
              <a:t>38</a:t>
            </a:fld>
            <a:endParaRPr kumimoji="1" lang="ja-JP" altLang="en-US"/>
          </a:p>
        </p:txBody>
      </p:sp>
    </p:spTree>
    <p:extLst>
      <p:ext uri="{BB962C8B-B14F-4D97-AF65-F5344CB8AC3E}">
        <p14:creationId xmlns:p14="http://schemas.microsoft.com/office/powerpoint/2010/main" val="266793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目的</a:t>
            </a:r>
            <a:r>
              <a:rPr kumimoji="1" lang="en-US" altLang="ja-JP" dirty="0"/>
              <a:t>】</a:t>
            </a:r>
            <a:r>
              <a:rPr kumimoji="1" lang="ja-JP" altLang="en-US" dirty="0"/>
              <a:t>本日のカリキュラム</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スライドを読み上げる</a:t>
            </a:r>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4</a:t>
            </a:fld>
            <a:endParaRPr kumimoji="1" lang="ja-JP" altLang="en-US"/>
          </a:p>
        </p:txBody>
      </p:sp>
    </p:spTree>
    <p:extLst>
      <p:ext uri="{BB962C8B-B14F-4D97-AF65-F5344CB8AC3E}">
        <p14:creationId xmlns:p14="http://schemas.microsoft.com/office/powerpoint/2010/main" val="388925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28259-6703-23A8-FF8D-3B4CD76DB0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30BA75-0343-5B9D-516B-B8B2A7901A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4A2D73-99D3-123C-783F-089AECBB4CD8}"/>
              </a:ext>
            </a:extLst>
          </p:cNvPr>
          <p:cNvSpPr>
            <a:spLocks noGrp="1"/>
          </p:cNvSpPr>
          <p:nvPr>
            <p:ph type="body" idx="1"/>
          </p:nvPr>
        </p:nvSpPr>
        <p:spPr/>
        <p:txBody>
          <a:bodyPr/>
          <a:lstStyle/>
          <a:p>
            <a:r>
              <a:rPr kumimoji="1" lang="en-US" altLang="ja-JP" dirty="0"/>
              <a:t>【</a:t>
            </a:r>
            <a:r>
              <a:rPr kumimoji="1" lang="ja-JP" altLang="en-US" dirty="0"/>
              <a:t>目的</a:t>
            </a:r>
            <a:r>
              <a:rPr kumimoji="1" lang="en-US" altLang="ja-JP" dirty="0"/>
              <a:t>】ScanSnap</a:t>
            </a:r>
            <a:r>
              <a:rPr kumimoji="1" lang="ja-JP" altLang="en-US" dirty="0"/>
              <a:t>についての説明</a:t>
            </a:r>
          </a:p>
          <a:p>
            <a:endParaRPr kumimoji="1" lang="ja-JP" altLang="en-US" dirty="0"/>
          </a:p>
          <a:p>
            <a:r>
              <a:rPr kumimoji="1" lang="en-US" altLang="ja-JP" dirty="0"/>
              <a:t>《</a:t>
            </a:r>
            <a:r>
              <a:rPr kumimoji="1" lang="ja-JP" altLang="en-US" dirty="0"/>
              <a:t>解説</a:t>
            </a:r>
            <a:r>
              <a:rPr kumimoji="1" lang="en-US" altLang="ja-JP" dirty="0"/>
              <a:t>》</a:t>
            </a:r>
          </a:p>
          <a:p>
            <a:r>
              <a:rPr kumimoji="1" lang="en-US" altLang="ja-JP" dirty="0"/>
              <a:t>ScanSnap</a:t>
            </a:r>
            <a:r>
              <a:rPr kumimoji="1" lang="ja-JP" altLang="en-US" dirty="0"/>
              <a:t>を知らない方もいるので説明・スライドを読み上げる</a:t>
            </a:r>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C5143ED0-FEF8-1ABD-13AD-57123B71F154}"/>
              </a:ext>
            </a:extLst>
          </p:cNvPr>
          <p:cNvSpPr>
            <a:spLocks noGrp="1"/>
          </p:cNvSpPr>
          <p:nvPr>
            <p:ph type="sldNum" sz="quarter" idx="5"/>
          </p:nvPr>
        </p:nvSpPr>
        <p:spPr/>
        <p:txBody>
          <a:bodyPr/>
          <a:lstStyle/>
          <a:p>
            <a:fld id="{D5D2B5B2-AACC-4158-A302-EAC8A2CE5DB7}" type="slidenum">
              <a:rPr kumimoji="1" lang="ja-JP" altLang="en-US" smtClean="0"/>
              <a:t>5</a:t>
            </a:fld>
            <a:endParaRPr kumimoji="1" lang="ja-JP" altLang="en-US"/>
          </a:p>
        </p:txBody>
      </p:sp>
    </p:spTree>
    <p:extLst>
      <p:ext uri="{BB962C8B-B14F-4D97-AF65-F5344CB8AC3E}">
        <p14:creationId xmlns:p14="http://schemas.microsoft.com/office/powerpoint/2010/main" val="335282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目 的</a:t>
            </a:r>
            <a:r>
              <a:rPr kumimoji="1" lang="en-US" altLang="ja-JP" dirty="0"/>
              <a:t>】ScanSnap</a:t>
            </a:r>
            <a:r>
              <a:rPr kumimoji="1" lang="ja-JP" altLang="en-US" dirty="0"/>
              <a:t>のない生活とある生活では暮らしがどのように変化するか楽しく伝える</a:t>
            </a:r>
            <a:endParaRPr kumimoji="1" lang="en-US" altLang="ja-JP" dirty="0"/>
          </a:p>
          <a:p>
            <a:r>
              <a:rPr kumimoji="1" lang="en-US" altLang="ja-JP" dirty="0"/>
              <a:t>ScanSnap</a:t>
            </a:r>
            <a:r>
              <a:rPr kumimoji="1" lang="ja-JP" altLang="en-US" dirty="0"/>
              <a:t>がない暮らし（</a:t>
            </a:r>
            <a:r>
              <a:rPr kumimoji="1" lang="en-US" altLang="ja-JP" dirty="0"/>
              <a:t>before</a:t>
            </a:r>
            <a:r>
              <a:rPr kumimoji="1" lang="ja-JP" altLang="en-US" dirty="0"/>
              <a:t>）と</a:t>
            </a:r>
            <a:r>
              <a:rPr kumimoji="1" lang="en-US" altLang="ja-JP" dirty="0"/>
              <a:t>ScanSnap</a:t>
            </a:r>
            <a:r>
              <a:rPr kumimoji="1" lang="ja-JP" altLang="en-US" dirty="0"/>
              <a:t>がある暮らし（</a:t>
            </a:r>
            <a:r>
              <a:rPr kumimoji="1" lang="en-US" altLang="ja-JP" dirty="0"/>
              <a:t>after</a:t>
            </a:r>
            <a:r>
              <a:rPr kumimoji="1" lang="ja-JP" altLang="en-US" dirty="0"/>
              <a:t>）を様々な年代のペルソナでご紹介</a:t>
            </a:r>
            <a:endParaRPr kumimoji="1" lang="en-US" altLang="ja-JP" dirty="0"/>
          </a:p>
          <a:p>
            <a:endParaRPr kumimoji="1" lang="en-US" altLang="ja-JP" dirty="0"/>
          </a:p>
          <a:p>
            <a:r>
              <a:rPr kumimoji="1" lang="en-US" altLang="ja-JP" dirty="0"/>
              <a:t>《</a:t>
            </a:r>
            <a:r>
              <a:rPr kumimoji="1" lang="ja-JP" altLang="en-US" dirty="0"/>
              <a:t>解説</a:t>
            </a:r>
            <a:r>
              <a:rPr kumimoji="1" lang="en-US" altLang="ja-JP" dirty="0"/>
              <a:t>》</a:t>
            </a:r>
          </a:p>
          <a:p>
            <a:r>
              <a:rPr kumimoji="1" lang="ja-JP" altLang="en-US" dirty="0"/>
              <a:t>スライドはアニメーションに沿って文章を読み上げると進行できるようになっています。</a:t>
            </a:r>
            <a:endParaRPr kumimoji="1" lang="en-US" altLang="ja-JP" dirty="0"/>
          </a:p>
          <a:p>
            <a:r>
              <a:rPr kumimoji="1" lang="ja-JP" altLang="en-US" dirty="0"/>
              <a:t>適宜ご自身の事例を入れながら楽しく進めてください</a:t>
            </a:r>
          </a:p>
          <a:p>
            <a:endParaRPr kumimoji="1" lang="ja-JP" altLang="en-US" dirty="0"/>
          </a:p>
          <a:p>
            <a:r>
              <a:rPr kumimoji="1" lang="en-US" altLang="ja-JP" dirty="0"/>
              <a:t>《</a:t>
            </a:r>
            <a:r>
              <a:rPr kumimoji="1" lang="ja-JP" altLang="en-US" dirty="0"/>
              <a:t>説明</a:t>
            </a:r>
            <a:r>
              <a:rPr kumimoji="1" lang="en-US" altLang="ja-JP" dirty="0"/>
              <a:t>》</a:t>
            </a:r>
          </a:p>
          <a:p>
            <a:r>
              <a:rPr kumimoji="1" lang="ja-JP" altLang="en-US" dirty="0"/>
              <a:t>皆さんはどのような紙類の整理にお困りですか？</a:t>
            </a:r>
          </a:p>
          <a:p>
            <a:r>
              <a:rPr kumimoji="1" lang="ja-JP" altLang="en-US" dirty="0"/>
              <a:t>子育て中の方、自営業の方、離れて暮らす家族がいる方、終活を始めようと思ってる方</a:t>
            </a:r>
            <a:endParaRPr kumimoji="1" lang="en-US" altLang="ja-JP" dirty="0"/>
          </a:p>
          <a:p>
            <a:r>
              <a:rPr kumimoji="1" lang="ja-JP" altLang="en-US" dirty="0"/>
              <a:t>様々な年代をケースに</a:t>
            </a:r>
            <a:r>
              <a:rPr kumimoji="1" lang="en-US" altLang="ja-JP" dirty="0"/>
              <a:t>ScanSnap</a:t>
            </a:r>
            <a:r>
              <a:rPr kumimoji="1" lang="ja-JP" altLang="en-US" dirty="0"/>
              <a:t>がない生活とある生活、どのように暮らしが変わるかみてみましょう</a:t>
            </a:r>
            <a:endParaRPr kumimoji="1" lang="en-US" altLang="ja-JP" dirty="0"/>
          </a:p>
          <a:p>
            <a:endParaRPr kumimoji="1" lang="ja-JP" altLang="en-US" dirty="0"/>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6</a:t>
            </a:fld>
            <a:endParaRPr kumimoji="1" lang="ja-JP" altLang="en-US"/>
          </a:p>
        </p:txBody>
      </p:sp>
    </p:spTree>
    <p:extLst>
      <p:ext uri="{BB962C8B-B14F-4D97-AF65-F5344CB8AC3E}">
        <p14:creationId xmlns:p14="http://schemas.microsoft.com/office/powerpoint/2010/main" val="339151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254000" algn="l"/>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☆参加者や時間にあわせ、ある・なし事例は一部を非表示にして進めても良い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1</a:t>
            </a:r>
            <a:r>
              <a:rPr kumimoji="1" lang="ja-JP" altLang="en-US" dirty="0"/>
              <a:t>：小学生の子どもがいる共働き家庭・</a:t>
            </a:r>
            <a:r>
              <a:rPr kumimoji="1" lang="en-US" altLang="ja-JP" dirty="0"/>
              <a:t>ScanSnap</a:t>
            </a:r>
            <a:r>
              <a:rPr kumimoji="1" lang="ja-JP" altLang="en-US" dirty="0"/>
              <a:t>がない生活（</a:t>
            </a:r>
            <a:r>
              <a:rPr kumimoji="1" lang="en-US" altLang="ja-JP" dirty="0"/>
              <a:t>before</a:t>
            </a:r>
            <a:r>
              <a:rPr kumimoji="1" lang="ja-JP" altLang="en-US" dirty="0"/>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a:t>
            </a:r>
          </a:p>
          <a:p>
            <a:r>
              <a:rPr kumimoji="1" lang="ja-JP" altLang="en-US" dirty="0"/>
              <a:t> </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7</a:t>
            </a:fld>
            <a:endParaRPr kumimoji="1" lang="ja-JP" altLang="en-US"/>
          </a:p>
        </p:txBody>
      </p:sp>
    </p:spTree>
    <p:extLst>
      <p:ext uri="{BB962C8B-B14F-4D97-AF65-F5344CB8AC3E}">
        <p14:creationId xmlns:p14="http://schemas.microsoft.com/office/powerpoint/2010/main" val="231909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1</a:t>
            </a:r>
            <a:r>
              <a:rPr kumimoji="1" lang="ja-JP" altLang="en-US" dirty="0"/>
              <a:t>：小学生の子どもがいる共働き家庭・</a:t>
            </a:r>
            <a:r>
              <a:rPr kumimoji="1" lang="en-US" altLang="ja-JP" dirty="0"/>
              <a:t>ScanSnap</a:t>
            </a:r>
            <a:r>
              <a:rPr kumimoji="1" lang="ja-JP" altLang="en-US" dirty="0"/>
              <a:t>がある生活（</a:t>
            </a:r>
            <a:r>
              <a:rPr kumimoji="1" lang="en-US" altLang="ja-JP" dirty="0"/>
              <a:t>after</a:t>
            </a:r>
            <a:r>
              <a:rPr kumimoji="1" lang="ja-JP" altLang="en-US" dirty="0"/>
              <a:t>）</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8</a:t>
            </a:fld>
            <a:endParaRPr kumimoji="1" lang="ja-JP" altLang="en-US"/>
          </a:p>
        </p:txBody>
      </p:sp>
    </p:spTree>
    <p:extLst>
      <p:ext uri="{BB962C8B-B14F-4D97-AF65-F5344CB8AC3E}">
        <p14:creationId xmlns:p14="http://schemas.microsoft.com/office/powerpoint/2010/main" val="407279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☆参加者や時間にあわせ、ある・なし事例は一部を非表示にして進めても良い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目的</a:t>
            </a:r>
            <a:r>
              <a:rPr kumimoji="1" lang="en-US" altLang="ja-JP" dirty="0"/>
              <a:t>】</a:t>
            </a:r>
            <a:r>
              <a:rPr kumimoji="1" lang="ja-JP" altLang="en-US" dirty="0"/>
              <a:t>ケース</a:t>
            </a:r>
            <a:r>
              <a:rPr kumimoji="1" lang="en-US" altLang="ja-JP" dirty="0"/>
              <a:t>2</a:t>
            </a:r>
            <a:r>
              <a:rPr kumimoji="1" lang="ja-JP" altLang="en-US" dirty="0"/>
              <a:t>：中高生の子どもがいる副業主婦・</a:t>
            </a:r>
            <a:r>
              <a:rPr kumimoji="1" lang="en-US" altLang="ja-JP" dirty="0"/>
              <a:t>ScanSnap</a:t>
            </a:r>
            <a:r>
              <a:rPr kumimoji="1" lang="ja-JP" altLang="en-US" dirty="0"/>
              <a:t>がない生活（</a:t>
            </a:r>
            <a:r>
              <a:rPr kumimoji="1" lang="en-US" altLang="ja-JP" dirty="0"/>
              <a:t>before</a:t>
            </a:r>
            <a:r>
              <a:rPr kumimoji="1" lang="ja-JP" altLang="en-US" dirty="0"/>
              <a:t>）</a:t>
            </a:r>
          </a:p>
          <a:p>
            <a:endParaRPr kumimoji="1" lang="ja-JP" altLang="en-US" dirty="0"/>
          </a:p>
          <a:p>
            <a:r>
              <a:rPr kumimoji="1" lang="en-US" altLang="ja-JP" dirty="0"/>
              <a:t>《</a:t>
            </a:r>
            <a:r>
              <a:rPr kumimoji="1" lang="ja-JP" altLang="en-US" dirty="0"/>
              <a:t>解説</a:t>
            </a:r>
            <a:r>
              <a:rPr kumimoji="1" lang="en-US" altLang="ja-JP" dirty="0"/>
              <a:t>》</a:t>
            </a:r>
          </a:p>
          <a:p>
            <a:r>
              <a:rPr kumimoji="1" lang="ja-JP" altLang="en-US" dirty="0"/>
              <a:t>アニメーションに沿ってスライドを読み上げる </a:t>
            </a:r>
          </a:p>
          <a:p>
            <a:r>
              <a:rPr kumimoji="1" lang="ja-JP" altLang="en-US" dirty="0"/>
              <a:t> </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5D2B5B2-AACC-4158-A302-EAC8A2CE5DB7}" type="slidenum">
              <a:rPr kumimoji="1" lang="ja-JP" altLang="en-US" smtClean="0"/>
              <a:t>9</a:t>
            </a:fld>
            <a:endParaRPr kumimoji="1" lang="ja-JP" altLang="en-US"/>
          </a:p>
        </p:txBody>
      </p:sp>
    </p:spTree>
    <p:extLst>
      <p:ext uri="{BB962C8B-B14F-4D97-AF65-F5344CB8AC3E}">
        <p14:creationId xmlns:p14="http://schemas.microsoft.com/office/powerpoint/2010/main" val="188998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74151-C191-3FD9-2F1A-5283686AADF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EB20ACD-70FE-D285-6D77-F49D6E40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49227AE-987D-6FB9-4AAD-447CE61E2475}"/>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059B9C18-0565-7673-57F8-36267C9642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91EF96-175F-9C25-4563-BA6162DDDBBC}"/>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271428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C616A5-F0E3-8EE2-D71D-3167F0576EE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F5BD1C-626C-C3DB-5F72-348878F70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CD0ED1B-397D-8391-6D3B-ACA71056BE9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A294026-788D-6EA0-5FB8-9C8FED3576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72A763C-6EDF-D5D7-8530-23F219F8FE0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3222BCF-F395-784A-912E-045975AB843C}"/>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8" name="フッター プレースホルダー 7">
            <a:extLst>
              <a:ext uri="{FF2B5EF4-FFF2-40B4-BE49-F238E27FC236}">
                <a16:creationId xmlns:a16="http://schemas.microsoft.com/office/drawing/2014/main" id="{73AA8075-EB2F-6D88-2253-1BD6451F339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8D8E604-E357-DE51-1AC5-DE3E4F6D7575}"/>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143227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C17104-3897-FFD2-0DCA-F9F1AFF8132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86F34D5-61CC-467C-3A00-9895BBF1AD69}"/>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4" name="フッター プレースホルダー 3">
            <a:extLst>
              <a:ext uri="{FF2B5EF4-FFF2-40B4-BE49-F238E27FC236}">
                <a16:creationId xmlns:a16="http://schemas.microsoft.com/office/drawing/2014/main" id="{E7F3F86B-D46D-6505-BDBD-65F3782F91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622686B-F9B5-EDB3-614C-3F1705AD0D27}"/>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8110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6300FB4-F772-5613-49FF-565E098F5E33}"/>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3" name="フッター プレースホルダー 2">
            <a:extLst>
              <a:ext uri="{FF2B5EF4-FFF2-40B4-BE49-F238E27FC236}">
                <a16:creationId xmlns:a16="http://schemas.microsoft.com/office/drawing/2014/main" id="{441614A6-23CE-B4C1-DDF8-E77D39CF0A9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33D005-2B8D-008F-EC5F-146BEF044A4A}"/>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368828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5B5C76-2001-6989-D04B-534DF9EEC39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FAAAFA-C867-FEBA-241F-652D68AEC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50F261-D660-4EBF-9696-699227F89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1E6C79-915A-C7C4-7750-1BAB0F99FD1D}"/>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8F221739-9F46-8E70-7789-27C16A8CB8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B1DE739-9B74-177F-819D-A685A84D1DAA}"/>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231016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468559-88D8-1B96-2A00-3423034F38D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484264E-9AE9-4F7A-FA8D-F8FD0F644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5B43240-312C-683C-1487-D6B446705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070409-DAD9-7B68-6AF9-313000B51DFA}"/>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1D7D6227-F79A-A72B-E5CE-CEF12886888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9F8017-E114-8C11-1C6D-1BA2F6B552C7}"/>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426150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9EFF98-7F4E-E6D1-A17C-9E3BA8F029E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FED51C-1126-0F5C-D7FC-3B41F02A066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57E81F-8649-953F-145B-813842BB133E}"/>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7434978A-EA4F-DB28-63BD-72699D5F7C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52BADE-B2BF-E1C0-AD76-1D8497CE3F28}"/>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79283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0E28DA4-ACE9-9352-B23F-BCF1D4CDE5B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80AA5F0-FB92-EFEE-3001-6B26DC4847A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118A67-6FC2-EABC-E934-764460CD9F5F}"/>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A89149A3-5368-B3C5-C17D-3A1CF239EA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8D4EDA-5B5E-44F2-BF7F-52639AF85F2D}"/>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119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通常背景">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背景２">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7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背景３">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92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1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10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4798A8-B090-FADA-83DA-A3E7CECFD3A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48E95BF-5338-9A9F-434F-87C2FF3B02D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6E3E0D-5AAC-57EE-51C2-0B2B8002B330}"/>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1A680A0E-3081-EDAE-9CB8-A7A15AA38F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64185A-BD8A-79B7-F95A-C895470C5EA7}"/>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35342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934D65-6252-B63F-2FAB-0670CF66E23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CBF683-54D3-6FBB-26E3-A8A5B58379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CAEA898-1414-01C1-8D70-EE4976925A94}"/>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0FE5EBB2-A517-544B-686B-76FE6DEE1A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B9A35C-FEA4-C6C9-1B39-C0CEBD6D907D}"/>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73110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E6E235-B6F4-9B84-56CD-299ED88D634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B4D756-18F4-91BA-2481-83A1364AE46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B83B710-5105-1A4C-A7F5-4B109EF4EC4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3D8F888-9C79-60DC-2DC0-8E276B6ABA0F}"/>
              </a:ext>
            </a:extLst>
          </p:cNvPr>
          <p:cNvSpPr>
            <a:spLocks noGrp="1"/>
          </p:cNvSpPr>
          <p:nvPr>
            <p:ph type="dt" sz="half" idx="10"/>
          </p:nvPr>
        </p:nvSpPr>
        <p:spPr/>
        <p:txBody>
          <a:bodyPr/>
          <a:lstStyle/>
          <a:p>
            <a:fld id="{12F3E020-C6A7-40A5-890F-ACB965C8FAC7}" type="datetimeFigureOut">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068BA096-C6E0-7C7D-435B-73BA0550B5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B201CB-9B1B-4EEA-C7EF-BB37E866E2E1}"/>
              </a:ext>
            </a:extLst>
          </p:cNvPr>
          <p:cNvSpPr>
            <a:spLocks noGrp="1"/>
          </p:cNvSpPr>
          <p:nvPr>
            <p:ph type="sldNum" sz="quarter" idx="12"/>
          </p:nvPr>
        </p:nvSpPr>
        <p:spPr/>
        <p:txBody>
          <a:body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38675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2B875D-0AF3-9D71-1B71-28EC0F47E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A60CC09-837B-E6AD-E9D0-0B26C1438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B31B5F-B246-ED80-07E0-F943B216B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3E020-C6A7-40A5-890F-ACB965C8FAC7}"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A746BF60-91EB-7A53-0803-FE400C50F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C759B97-ACE2-473F-9D79-6F1CBA661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B9C99-11E0-4D4B-ACDC-77531D56FBA1}" type="slidenum">
              <a:rPr kumimoji="1" lang="ja-JP" altLang="en-US" smtClean="0"/>
              <a:t>‹#›</a:t>
            </a:fld>
            <a:endParaRPr kumimoji="1" lang="ja-JP" altLang="en-US"/>
          </a:p>
        </p:txBody>
      </p:sp>
    </p:spTree>
    <p:extLst>
      <p:ext uri="{BB962C8B-B14F-4D97-AF65-F5344CB8AC3E}">
        <p14:creationId xmlns:p14="http://schemas.microsoft.com/office/powerpoint/2010/main" val="287201007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B916C60-E126-3F3C-E90F-FC9068205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97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29B42D4-ECEB-25E0-F7B8-BEE2CEDC3AEB}"/>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0BEB711-6911-9561-CFD6-1C89B9D0A6A4}"/>
              </a:ext>
            </a:extLst>
          </p:cNvPr>
          <p:cNvSpPr txBox="1"/>
          <p:nvPr/>
        </p:nvSpPr>
        <p:spPr>
          <a:xfrm>
            <a:off x="5619175" y="2144319"/>
            <a:ext cx="6168045" cy="3323987"/>
          </a:xfrm>
          <a:prstGeom prst="rect">
            <a:avLst/>
          </a:prstGeom>
          <a:noFill/>
        </p:spPr>
        <p:txBody>
          <a:bodyPr wrap="square" rtlCol="0">
            <a:spAutoFit/>
          </a:bodyPr>
          <a:lstStyle/>
          <a:p>
            <a:pPr marL="285750" indent="-285750">
              <a:spcAft>
                <a:spcPts val="1200"/>
              </a:spcAft>
              <a:buClr>
                <a:srgbClr val="0099CC"/>
              </a:buClr>
              <a:buFont typeface="Wingdings" panose="05000000000000000000" pitchFamily="2" charset="2"/>
              <a:buChar char="l"/>
            </a:pPr>
            <a:r>
              <a:rPr lang="ja-JP" altLang="en-US" dirty="0"/>
              <a:t>絵や書など平面の作品はすべてスキャンしてデータ保存したら、しまいっぱなしの時よりも思い出として振り返りやすくなった</a:t>
            </a:r>
            <a:endParaRPr lang="en-US" altLang="ja-JP" dirty="0"/>
          </a:p>
          <a:p>
            <a:pPr marL="285750" indent="-285750">
              <a:spcAft>
                <a:spcPts val="1200"/>
              </a:spcAft>
              <a:buClr>
                <a:srgbClr val="0099CC"/>
              </a:buClr>
              <a:buFont typeface="Wingdings" panose="05000000000000000000" pitchFamily="2" charset="2"/>
              <a:buChar char="l"/>
            </a:pPr>
            <a:r>
              <a:rPr lang="ja-JP" altLang="en-US" dirty="0"/>
              <a:t>テストをデジタル保存、キーワード検索で復習したい単元を探して勉強に活用</a:t>
            </a:r>
            <a:endParaRPr lang="en-US" altLang="ja-JP" dirty="0"/>
          </a:p>
          <a:p>
            <a:pPr marL="285750" indent="-285750">
              <a:spcAft>
                <a:spcPts val="1200"/>
              </a:spcAft>
              <a:buClr>
                <a:srgbClr val="0099CC"/>
              </a:buClr>
              <a:buFont typeface="Wingdings" panose="05000000000000000000" pitchFamily="2" charset="2"/>
              <a:buChar char="l"/>
            </a:pPr>
            <a:r>
              <a:rPr lang="ja-JP" altLang="en-US" dirty="0"/>
              <a:t>進学先候補の資料をデジタル化して共有したことで、夫や子どもたちと相談しやすくなった</a:t>
            </a:r>
          </a:p>
          <a:p>
            <a:pPr marL="285750" indent="-285750">
              <a:spcAft>
                <a:spcPts val="1200"/>
              </a:spcAft>
              <a:buClr>
                <a:srgbClr val="0099CC"/>
              </a:buClr>
              <a:buFont typeface="Wingdings" panose="05000000000000000000" pitchFamily="2" charset="2"/>
              <a:buChar char="l"/>
            </a:pPr>
            <a:r>
              <a:rPr lang="ja-JP" altLang="en-US" dirty="0"/>
              <a:t>たまったレシートもあっというまにデジタル保存、会計ソフトと連携させれば確定申告が格段にスピードアップ</a:t>
            </a:r>
            <a:endParaRPr lang="en-US" altLang="ja-JP" dirty="0"/>
          </a:p>
        </p:txBody>
      </p:sp>
    </p:spTree>
    <p:extLst>
      <p:ext uri="{BB962C8B-B14F-4D97-AF65-F5344CB8AC3E}">
        <p14:creationId xmlns:p14="http://schemas.microsoft.com/office/powerpoint/2010/main" val="55059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54D798E-601C-5F0C-A270-129E4CA23E2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4A443A-CD09-3562-DFA8-5989317874C5}"/>
              </a:ext>
            </a:extLst>
          </p:cNvPr>
          <p:cNvSpPr txBox="1"/>
          <p:nvPr/>
        </p:nvSpPr>
        <p:spPr>
          <a:xfrm>
            <a:off x="5619175" y="1577954"/>
            <a:ext cx="2717411" cy="400110"/>
          </a:xfrm>
          <a:prstGeom prst="rect">
            <a:avLst/>
          </a:prstGeom>
          <a:noFill/>
        </p:spPr>
        <p:txBody>
          <a:bodyPr wrap="none" rtlCol="0">
            <a:spAutoFit/>
          </a:bodyPr>
          <a:lstStyle/>
          <a:p>
            <a:r>
              <a:rPr kumimoji="1" lang="en-US" altLang="ja-JP" sz="2000" b="1" dirty="0">
                <a:solidFill>
                  <a:srgbClr val="A0A0A0"/>
                </a:solidFill>
              </a:rPr>
              <a:t>ScanSnap</a:t>
            </a:r>
            <a:r>
              <a:rPr kumimoji="1" lang="ja-JP" altLang="en-US" sz="2000" b="1" dirty="0">
                <a:solidFill>
                  <a:srgbClr val="A0A0A0"/>
                </a:solidFill>
              </a:rPr>
              <a:t>がない生活</a:t>
            </a:r>
          </a:p>
        </p:txBody>
      </p:sp>
      <p:sp>
        <p:nvSpPr>
          <p:cNvPr id="4" name="テキスト ボックス 3">
            <a:extLst>
              <a:ext uri="{FF2B5EF4-FFF2-40B4-BE49-F238E27FC236}">
                <a16:creationId xmlns:a16="http://schemas.microsoft.com/office/drawing/2014/main" id="{F06440CF-CBCA-581D-553C-AEF108314820}"/>
              </a:ext>
            </a:extLst>
          </p:cNvPr>
          <p:cNvSpPr txBox="1"/>
          <p:nvPr/>
        </p:nvSpPr>
        <p:spPr>
          <a:xfrm>
            <a:off x="5619175" y="2144319"/>
            <a:ext cx="6168045" cy="3477875"/>
          </a:xfrm>
          <a:prstGeom prst="rect">
            <a:avLst/>
          </a:prstGeom>
          <a:noFill/>
        </p:spPr>
        <p:txBody>
          <a:bodyPr wrap="square" rtlCol="0">
            <a:spAutoFit/>
          </a:bodyPr>
          <a:lstStyle/>
          <a:p>
            <a:pPr marL="285750" indent="-285750">
              <a:spcAft>
                <a:spcPts val="1200"/>
              </a:spcAft>
              <a:buFont typeface="Wingdings" panose="05000000000000000000" pitchFamily="2" charset="2"/>
              <a:buChar char="l"/>
            </a:pPr>
            <a:r>
              <a:rPr lang="ja-JP" altLang="en-US" dirty="0"/>
              <a:t>美術館や博物館のチケットやリーフレット、捨てたくなくて無限にたまる</a:t>
            </a:r>
            <a:r>
              <a:rPr lang="en-US" altLang="ja-JP" dirty="0"/>
              <a:t>…</a:t>
            </a:r>
          </a:p>
          <a:p>
            <a:pPr marL="285750" indent="-285750">
              <a:spcAft>
                <a:spcPts val="1200"/>
              </a:spcAft>
              <a:buFont typeface="Wingdings" panose="05000000000000000000" pitchFamily="2" charset="2"/>
              <a:buChar char="l"/>
            </a:pPr>
            <a:r>
              <a:rPr lang="ja-JP" altLang="en-US" dirty="0"/>
              <a:t>箱推しコンテンツ、すごい数のクリアファイルをただ押し入れで寝かせているだけ</a:t>
            </a:r>
            <a:endParaRPr lang="en-US" altLang="ja-JP" dirty="0"/>
          </a:p>
          <a:p>
            <a:pPr marL="285750" indent="-285750">
              <a:spcAft>
                <a:spcPts val="1200"/>
              </a:spcAft>
              <a:buFont typeface="Wingdings" panose="05000000000000000000" pitchFamily="2" charset="2"/>
              <a:buChar char="l"/>
            </a:pPr>
            <a:r>
              <a:rPr lang="ja-JP" altLang="en-US" dirty="0"/>
              <a:t>御朱印帳・御城印帳を趣味仲間に見せたいことがあるけど、全部持ち歩くわけにもいかない</a:t>
            </a:r>
            <a:r>
              <a:rPr lang="en-US" altLang="ja-JP" dirty="0"/>
              <a:t>…</a:t>
            </a:r>
          </a:p>
          <a:p>
            <a:pPr marL="285750" indent="-285750">
              <a:spcAft>
                <a:spcPts val="1200"/>
              </a:spcAft>
              <a:buFont typeface="Wingdings" panose="05000000000000000000" pitchFamily="2" charset="2"/>
              <a:buChar char="l"/>
            </a:pPr>
            <a:r>
              <a:rPr lang="ja-JP" altLang="en-US" dirty="0"/>
              <a:t>カルチャー教室のテキストや作品、レシピなどがどんどん増えて困る</a:t>
            </a:r>
            <a:endParaRPr lang="en-US" altLang="ja-JP" dirty="0"/>
          </a:p>
          <a:p>
            <a:pPr marL="285750" indent="-285750">
              <a:spcAft>
                <a:spcPts val="1200"/>
              </a:spcAft>
              <a:buFont typeface="Wingdings" panose="05000000000000000000" pitchFamily="2" charset="2"/>
              <a:buChar char="l"/>
            </a:pPr>
            <a:r>
              <a:rPr lang="ja-JP" altLang="en-US" dirty="0"/>
              <a:t>買いためた書籍があるが最近は老眼が進んで読みにくい</a:t>
            </a:r>
            <a:endParaRPr lang="en-US" altLang="ja-JP" dirty="0"/>
          </a:p>
        </p:txBody>
      </p:sp>
    </p:spTree>
    <p:extLst>
      <p:ext uri="{BB962C8B-B14F-4D97-AF65-F5344CB8AC3E}">
        <p14:creationId xmlns:p14="http://schemas.microsoft.com/office/powerpoint/2010/main" val="125195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2517DC9-BABA-2D6C-9B14-B042CB16A61C}"/>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62D5847-63B3-75A4-741A-50EBD818B4BF}"/>
              </a:ext>
            </a:extLst>
          </p:cNvPr>
          <p:cNvSpPr txBox="1"/>
          <p:nvPr/>
        </p:nvSpPr>
        <p:spPr>
          <a:xfrm>
            <a:off x="5619175" y="2144319"/>
            <a:ext cx="6168045" cy="3477875"/>
          </a:xfrm>
          <a:prstGeom prst="rect">
            <a:avLst/>
          </a:prstGeom>
          <a:noFill/>
        </p:spPr>
        <p:txBody>
          <a:bodyPr wrap="square" rtlCol="0">
            <a:spAutoFit/>
          </a:bodyPr>
          <a:lstStyle/>
          <a:p>
            <a:pPr marL="285750" indent="-285750">
              <a:spcAft>
                <a:spcPts val="1200"/>
              </a:spcAft>
              <a:buClr>
                <a:srgbClr val="0099CC"/>
              </a:buClr>
              <a:buFont typeface="Wingdings" panose="05000000000000000000" pitchFamily="2" charset="2"/>
              <a:buChar char="l"/>
            </a:pPr>
            <a:r>
              <a:rPr lang="ja-JP" altLang="en-US" dirty="0"/>
              <a:t>チケットやリーフレットをスキャンしてデジタル保存、小さなものも紛失の心配なし</a:t>
            </a:r>
            <a:endParaRPr lang="en-US" altLang="ja-JP" dirty="0"/>
          </a:p>
          <a:p>
            <a:pPr marL="285750" indent="-285750">
              <a:spcAft>
                <a:spcPts val="1200"/>
              </a:spcAft>
              <a:buClr>
                <a:srgbClr val="0099CC"/>
              </a:buClr>
              <a:buFont typeface="Wingdings" panose="05000000000000000000" pitchFamily="2" charset="2"/>
              <a:buChar char="l"/>
            </a:pPr>
            <a:r>
              <a:rPr lang="ja-JP" altLang="en-US" dirty="0"/>
              <a:t>クリアファイルを一気にデジタル化、スマホで思う存分に推しを拝める</a:t>
            </a:r>
          </a:p>
          <a:p>
            <a:pPr marL="285750" indent="-285750">
              <a:spcAft>
                <a:spcPts val="1200"/>
              </a:spcAft>
              <a:buClr>
                <a:srgbClr val="0099CC"/>
              </a:buClr>
              <a:buFont typeface="Wingdings" panose="05000000000000000000" pitchFamily="2" charset="2"/>
              <a:buChar char="l"/>
            </a:pPr>
            <a:r>
              <a:rPr lang="ja-JP" altLang="en-US" dirty="0"/>
              <a:t>御朱印・御城印はスキャンしてから貼り、デジタル御朱印帳を作っていつでも持ち歩き</a:t>
            </a:r>
          </a:p>
          <a:p>
            <a:pPr marL="285750" indent="-285750">
              <a:spcAft>
                <a:spcPts val="1200"/>
              </a:spcAft>
              <a:buClr>
                <a:srgbClr val="0099CC"/>
              </a:buClr>
              <a:buFont typeface="Wingdings" panose="05000000000000000000" pitchFamily="2" charset="2"/>
              <a:buChar char="l"/>
            </a:pPr>
            <a:r>
              <a:rPr lang="ja-JP" altLang="en-US" dirty="0"/>
              <a:t>カルチャーセンターの資料やレシピもデータ化でスッキリ</a:t>
            </a:r>
          </a:p>
          <a:p>
            <a:pPr marL="285750" indent="-285750">
              <a:spcAft>
                <a:spcPts val="1200"/>
              </a:spcAft>
              <a:buClr>
                <a:srgbClr val="0099CC"/>
              </a:buClr>
              <a:buFont typeface="Wingdings" panose="05000000000000000000" pitchFamily="2" charset="2"/>
              <a:buChar char="l"/>
            </a:pPr>
            <a:r>
              <a:rPr lang="ja-JP" altLang="en-US" dirty="0"/>
              <a:t>書籍をデータ化してタブレットで読めるようにしたら軽いし拡大もできて本を読む時間が増えた</a:t>
            </a:r>
          </a:p>
        </p:txBody>
      </p:sp>
    </p:spTree>
    <p:extLst>
      <p:ext uri="{BB962C8B-B14F-4D97-AF65-F5344CB8AC3E}">
        <p14:creationId xmlns:p14="http://schemas.microsoft.com/office/powerpoint/2010/main" val="16256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3017B3E-397D-2A31-BD3E-C7CDD4330E7F}"/>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AA40C6A-2ADD-54C9-70EC-F1D4E0D43929}"/>
              </a:ext>
            </a:extLst>
          </p:cNvPr>
          <p:cNvSpPr txBox="1"/>
          <p:nvPr/>
        </p:nvSpPr>
        <p:spPr>
          <a:xfrm>
            <a:off x="5619175" y="2144319"/>
            <a:ext cx="6168045" cy="2769989"/>
          </a:xfrm>
          <a:prstGeom prst="rect">
            <a:avLst/>
          </a:prstGeom>
          <a:noFill/>
        </p:spPr>
        <p:txBody>
          <a:bodyPr wrap="square" rtlCol="0">
            <a:spAutoFit/>
          </a:bodyPr>
          <a:lstStyle/>
          <a:p>
            <a:pPr marL="285750" indent="-285750">
              <a:spcAft>
                <a:spcPts val="1200"/>
              </a:spcAft>
              <a:buFont typeface="Wingdings" panose="05000000000000000000" pitchFamily="2" charset="2"/>
              <a:buChar char="l"/>
            </a:pPr>
            <a:r>
              <a:rPr lang="ja-JP" altLang="en-US" dirty="0"/>
              <a:t>自治体からのお知らせなど、必要な書類をどこへやったかわからなくなることが増えた</a:t>
            </a:r>
          </a:p>
          <a:p>
            <a:pPr marL="285750" indent="-285750">
              <a:spcAft>
                <a:spcPts val="1200"/>
              </a:spcAft>
              <a:buFont typeface="Wingdings" panose="05000000000000000000" pitchFamily="2" charset="2"/>
              <a:buChar char="l"/>
            </a:pPr>
            <a:r>
              <a:rPr lang="ja-JP" altLang="en-US" dirty="0"/>
              <a:t>書類を管理するように言っても続かない、ファイルに綴じるのを億劫がる</a:t>
            </a:r>
          </a:p>
          <a:p>
            <a:pPr marL="285750" indent="-285750">
              <a:spcAft>
                <a:spcPts val="1200"/>
              </a:spcAft>
              <a:buFont typeface="Wingdings" panose="05000000000000000000" pitchFamily="2" charset="2"/>
              <a:buChar char="l"/>
            </a:pPr>
            <a:r>
              <a:rPr lang="ja-JP" altLang="en-US" dirty="0"/>
              <a:t>自分が子どもの頃の賞状や通知表・父の給与明細・手紙・年賀状など、捨てられないものが増える一方</a:t>
            </a:r>
          </a:p>
          <a:p>
            <a:pPr marL="285750" indent="-285750">
              <a:spcAft>
                <a:spcPts val="1200"/>
              </a:spcAft>
              <a:buFont typeface="Wingdings" panose="05000000000000000000" pitchFamily="2" charset="2"/>
              <a:buChar char="l"/>
            </a:pPr>
            <a:r>
              <a:rPr lang="ja-JP" altLang="en-US" dirty="0"/>
              <a:t>施設・介護に関する書類やファイルがたくさんくるが、実家に保管場所がなく、目を通せていない</a:t>
            </a:r>
          </a:p>
        </p:txBody>
      </p:sp>
    </p:spTree>
    <p:extLst>
      <p:ext uri="{BB962C8B-B14F-4D97-AF65-F5344CB8AC3E}">
        <p14:creationId xmlns:p14="http://schemas.microsoft.com/office/powerpoint/2010/main" val="3740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701EFF6-B799-418F-4BAC-7F9EB4AED4F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63D39A7-D64B-D73F-29EE-1064EA22D68F}"/>
              </a:ext>
            </a:extLst>
          </p:cNvPr>
          <p:cNvSpPr txBox="1"/>
          <p:nvPr/>
        </p:nvSpPr>
        <p:spPr>
          <a:xfrm>
            <a:off x="5619175" y="1577954"/>
            <a:ext cx="2717411" cy="400110"/>
          </a:xfrm>
          <a:prstGeom prst="rect">
            <a:avLst/>
          </a:prstGeom>
          <a:noFill/>
        </p:spPr>
        <p:txBody>
          <a:bodyPr wrap="none" rtlCol="0">
            <a:spAutoFit/>
          </a:bodyPr>
          <a:lstStyle/>
          <a:p>
            <a:r>
              <a:rPr kumimoji="1" lang="en-US" altLang="ja-JP" sz="2000" b="1" dirty="0">
                <a:solidFill>
                  <a:srgbClr val="0099CC"/>
                </a:solidFill>
              </a:rPr>
              <a:t>ScanSnap</a:t>
            </a:r>
            <a:r>
              <a:rPr kumimoji="1" lang="ja-JP" altLang="en-US" sz="2000" b="1" dirty="0">
                <a:solidFill>
                  <a:srgbClr val="0099CC"/>
                </a:solidFill>
              </a:rPr>
              <a:t>が</a:t>
            </a:r>
            <a:r>
              <a:rPr lang="ja-JP" altLang="en-US" sz="2000" b="1" dirty="0">
                <a:solidFill>
                  <a:srgbClr val="0099CC"/>
                </a:solidFill>
              </a:rPr>
              <a:t>ある</a:t>
            </a:r>
            <a:r>
              <a:rPr kumimoji="1" lang="ja-JP" altLang="en-US" sz="2000" b="1" dirty="0">
                <a:solidFill>
                  <a:srgbClr val="0099CC"/>
                </a:solidFill>
              </a:rPr>
              <a:t>生活</a:t>
            </a:r>
          </a:p>
        </p:txBody>
      </p:sp>
      <p:sp>
        <p:nvSpPr>
          <p:cNvPr id="4" name="テキスト ボックス 3">
            <a:extLst>
              <a:ext uri="{FF2B5EF4-FFF2-40B4-BE49-F238E27FC236}">
                <a16:creationId xmlns:a16="http://schemas.microsoft.com/office/drawing/2014/main" id="{22DE9672-FFB9-0984-62AD-5AB7D9D4BE26}"/>
              </a:ext>
            </a:extLst>
          </p:cNvPr>
          <p:cNvSpPr txBox="1"/>
          <p:nvPr/>
        </p:nvSpPr>
        <p:spPr>
          <a:xfrm>
            <a:off x="5619175" y="2144319"/>
            <a:ext cx="6168045" cy="3323987"/>
          </a:xfrm>
          <a:prstGeom prst="rect">
            <a:avLst/>
          </a:prstGeom>
          <a:noFill/>
        </p:spPr>
        <p:txBody>
          <a:bodyPr wrap="square" rtlCol="0">
            <a:spAutoFit/>
          </a:bodyPr>
          <a:lstStyle/>
          <a:p>
            <a:pPr marL="285750" indent="-285750">
              <a:spcAft>
                <a:spcPts val="1200"/>
              </a:spcAft>
              <a:buClr>
                <a:srgbClr val="0099CC"/>
              </a:buClr>
              <a:buFont typeface="Wingdings" panose="05000000000000000000" pitchFamily="2" charset="2"/>
              <a:buChar char="l"/>
            </a:pPr>
            <a:r>
              <a:rPr lang="ja-JP" altLang="en-US" dirty="0"/>
              <a:t>スキャンしたら親のスマホに保存されるように設定し、書類を入れてボタンを押すだけで保存・検索ができる状態になった</a:t>
            </a:r>
          </a:p>
          <a:p>
            <a:pPr marL="285750" indent="-285750">
              <a:spcAft>
                <a:spcPts val="1200"/>
              </a:spcAft>
              <a:buClr>
                <a:srgbClr val="0099CC"/>
              </a:buClr>
              <a:buFont typeface="Wingdings" panose="05000000000000000000" pitchFamily="2" charset="2"/>
              <a:buChar char="l"/>
            </a:pPr>
            <a:r>
              <a:rPr lang="ja-JP" altLang="en-US" dirty="0"/>
              <a:t>クラウド保存で共有し、手続きの必要な書類のサポートが離れていても簡単にできる</a:t>
            </a:r>
          </a:p>
          <a:p>
            <a:pPr marL="285750" indent="-285750">
              <a:spcAft>
                <a:spcPts val="1200"/>
              </a:spcAft>
              <a:buClr>
                <a:srgbClr val="0099CC"/>
              </a:buClr>
              <a:buFont typeface="Wingdings" panose="05000000000000000000" pitchFamily="2" charset="2"/>
              <a:buChar char="l"/>
            </a:pPr>
            <a:r>
              <a:rPr lang="ja-JP" altLang="en-US" dirty="0"/>
              <a:t>捨てられない紙類や写真をスキャンで保存しスマホで見られることを知って、紙を捨てられるようになった</a:t>
            </a:r>
          </a:p>
          <a:p>
            <a:pPr marL="285750" indent="-285750">
              <a:spcAft>
                <a:spcPts val="1200"/>
              </a:spcAft>
              <a:buClr>
                <a:srgbClr val="0099CC"/>
              </a:buClr>
              <a:buFont typeface="Wingdings" panose="05000000000000000000" pitchFamily="2" charset="2"/>
              <a:buChar char="l"/>
            </a:pPr>
            <a:r>
              <a:rPr lang="ja-JP" altLang="en-US" dirty="0"/>
              <a:t>介護関連の書類をデータ化することで、離れて暮らす兄弟とも情報共有、自分だけでサポートしなくてはという思いがなくなり気がラクになった</a:t>
            </a:r>
          </a:p>
        </p:txBody>
      </p:sp>
    </p:spTree>
    <p:extLst>
      <p:ext uri="{BB962C8B-B14F-4D97-AF65-F5344CB8AC3E}">
        <p14:creationId xmlns:p14="http://schemas.microsoft.com/office/powerpoint/2010/main" val="21988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E103202-B089-B0CB-6E7C-7B82E541D98E}"/>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9242CB3-29C8-FC42-8654-276095AC2A82}"/>
              </a:ext>
            </a:extLst>
          </p:cNvPr>
          <p:cNvSpPr txBox="1"/>
          <p:nvPr/>
        </p:nvSpPr>
        <p:spPr>
          <a:xfrm>
            <a:off x="5619175" y="2144319"/>
            <a:ext cx="6168045" cy="3477875"/>
          </a:xfrm>
          <a:prstGeom prst="rect">
            <a:avLst/>
          </a:prstGeom>
          <a:noFill/>
        </p:spPr>
        <p:txBody>
          <a:bodyPr wrap="square" rtlCol="0">
            <a:spAutoFit/>
          </a:bodyPr>
          <a:lstStyle/>
          <a:p>
            <a:pPr marL="285750" indent="-285750">
              <a:spcAft>
                <a:spcPts val="1200"/>
              </a:spcAft>
              <a:buFont typeface="Wingdings" panose="05000000000000000000" pitchFamily="2" charset="2"/>
              <a:buChar char="l"/>
            </a:pPr>
            <a:r>
              <a:rPr lang="ja-JP" altLang="en-US" dirty="0"/>
              <a:t>亡くなった親の分も含めた膨大な量の写真を減らして、遺族に負担がかからないようにしたい</a:t>
            </a:r>
          </a:p>
          <a:p>
            <a:pPr marL="285750" indent="-285750">
              <a:spcAft>
                <a:spcPts val="1200"/>
              </a:spcAft>
              <a:buFont typeface="Wingdings" panose="05000000000000000000" pitchFamily="2" charset="2"/>
              <a:buChar char="l"/>
            </a:pPr>
            <a:r>
              <a:rPr lang="ja-JP" altLang="en-US" dirty="0"/>
              <a:t>自分にもしもの事があった時、連絡してほしい人のリストを作りたいが、作業が大変そう</a:t>
            </a:r>
            <a:r>
              <a:rPr lang="en-US" altLang="ja-JP" dirty="0"/>
              <a:t>…</a:t>
            </a:r>
          </a:p>
          <a:p>
            <a:pPr marL="285750" indent="-285750">
              <a:spcAft>
                <a:spcPts val="1200"/>
              </a:spcAft>
              <a:buFont typeface="Wingdings" panose="05000000000000000000" pitchFamily="2" charset="2"/>
              <a:buChar char="l"/>
            </a:pPr>
            <a:r>
              <a:rPr lang="ja-JP" altLang="en-US" dirty="0"/>
              <a:t>リストの人たちにスムーズに連絡がいくように、あらかじめ必要な人と共有しておきたい</a:t>
            </a:r>
          </a:p>
          <a:p>
            <a:pPr marL="285750" indent="-285750">
              <a:spcAft>
                <a:spcPts val="1200"/>
              </a:spcAft>
              <a:buFont typeface="Wingdings" panose="05000000000000000000" pitchFamily="2" charset="2"/>
              <a:buChar char="l"/>
            </a:pPr>
            <a:r>
              <a:rPr lang="ja-JP" altLang="en-US" dirty="0"/>
              <a:t>仕事の名刺フォルダが大量にあるのでそろそろ整理をしておきたい</a:t>
            </a:r>
          </a:p>
          <a:p>
            <a:pPr marL="285750" indent="-285750">
              <a:spcAft>
                <a:spcPts val="1200"/>
              </a:spcAft>
              <a:buFont typeface="Wingdings" panose="05000000000000000000" pitchFamily="2" charset="2"/>
              <a:buChar char="l"/>
            </a:pPr>
            <a:r>
              <a:rPr lang="ja-JP" altLang="en-US" dirty="0"/>
              <a:t>昔集めた様々な趣味の雑誌やカタログが、本棚からあふれている</a:t>
            </a:r>
          </a:p>
        </p:txBody>
      </p:sp>
    </p:spTree>
    <p:extLst>
      <p:ext uri="{BB962C8B-B14F-4D97-AF65-F5344CB8AC3E}">
        <p14:creationId xmlns:p14="http://schemas.microsoft.com/office/powerpoint/2010/main" val="122928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28B4EB-93EE-D011-1E9E-87FC0655699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DBE523A-2C5E-665C-5BD9-59C921477E98}"/>
              </a:ext>
            </a:extLst>
          </p:cNvPr>
          <p:cNvSpPr txBox="1"/>
          <p:nvPr/>
        </p:nvSpPr>
        <p:spPr>
          <a:xfrm>
            <a:off x="5619175" y="1577954"/>
            <a:ext cx="2717411" cy="400110"/>
          </a:xfrm>
          <a:prstGeom prst="rect">
            <a:avLst/>
          </a:prstGeom>
          <a:noFill/>
        </p:spPr>
        <p:txBody>
          <a:bodyPr wrap="none" rtlCol="0">
            <a:spAutoFit/>
          </a:bodyPr>
          <a:lstStyle/>
          <a:p>
            <a:r>
              <a:rPr kumimoji="1" lang="en-US" altLang="ja-JP" sz="2000" b="1" dirty="0">
                <a:solidFill>
                  <a:srgbClr val="0099CC"/>
                </a:solidFill>
              </a:rPr>
              <a:t>ScanSnap</a:t>
            </a:r>
            <a:r>
              <a:rPr kumimoji="1" lang="ja-JP" altLang="en-US" sz="2000" b="1" dirty="0">
                <a:solidFill>
                  <a:srgbClr val="0099CC"/>
                </a:solidFill>
              </a:rPr>
              <a:t>が</a:t>
            </a:r>
            <a:r>
              <a:rPr lang="ja-JP" altLang="en-US" sz="2000" b="1" dirty="0">
                <a:solidFill>
                  <a:srgbClr val="0099CC"/>
                </a:solidFill>
              </a:rPr>
              <a:t>ある</a:t>
            </a:r>
            <a:r>
              <a:rPr kumimoji="1" lang="ja-JP" altLang="en-US" sz="2000" b="1" dirty="0">
                <a:solidFill>
                  <a:srgbClr val="0099CC"/>
                </a:solidFill>
              </a:rPr>
              <a:t>生活</a:t>
            </a:r>
          </a:p>
        </p:txBody>
      </p:sp>
      <p:sp>
        <p:nvSpPr>
          <p:cNvPr id="4" name="テキスト ボックス 3">
            <a:extLst>
              <a:ext uri="{FF2B5EF4-FFF2-40B4-BE49-F238E27FC236}">
                <a16:creationId xmlns:a16="http://schemas.microsoft.com/office/drawing/2014/main" id="{7F43A682-17C4-F898-53F1-19E416765FF5}"/>
              </a:ext>
            </a:extLst>
          </p:cNvPr>
          <p:cNvSpPr txBox="1"/>
          <p:nvPr/>
        </p:nvSpPr>
        <p:spPr>
          <a:xfrm>
            <a:off x="5619175" y="2144319"/>
            <a:ext cx="6168045" cy="3200876"/>
          </a:xfrm>
          <a:prstGeom prst="rect">
            <a:avLst/>
          </a:prstGeom>
          <a:noFill/>
        </p:spPr>
        <p:txBody>
          <a:bodyPr wrap="square" rtlCol="0">
            <a:spAutoFit/>
          </a:bodyPr>
          <a:lstStyle/>
          <a:p>
            <a:pPr marL="285750" indent="-285750">
              <a:spcAft>
                <a:spcPts val="1200"/>
              </a:spcAft>
              <a:buClr>
                <a:srgbClr val="0099CC"/>
              </a:buClr>
              <a:buFont typeface="Wingdings" panose="05000000000000000000" pitchFamily="2" charset="2"/>
              <a:buChar char="l"/>
            </a:pPr>
            <a:r>
              <a:rPr lang="ja-JP" altLang="en-US" dirty="0"/>
              <a:t>写真（紙）として残したいものを厳選して、他はスキャンしてデジタル化</a:t>
            </a:r>
          </a:p>
          <a:p>
            <a:pPr marL="285750" indent="-285750">
              <a:spcAft>
                <a:spcPts val="1200"/>
              </a:spcAft>
              <a:buClr>
                <a:srgbClr val="0099CC"/>
              </a:buClr>
              <a:buFont typeface="Wingdings" panose="05000000000000000000" pitchFamily="2" charset="2"/>
              <a:buChar char="l"/>
            </a:pPr>
            <a:r>
              <a:rPr lang="ja-JP" altLang="en-US" dirty="0"/>
              <a:t>実家の古い写真も、親戚と共有できるようになった</a:t>
            </a:r>
          </a:p>
          <a:p>
            <a:pPr marL="285750" indent="-285750">
              <a:spcAft>
                <a:spcPts val="1200"/>
              </a:spcAft>
              <a:buClr>
                <a:srgbClr val="0099CC"/>
              </a:buClr>
              <a:buFont typeface="Wingdings" panose="05000000000000000000" pitchFamily="2" charset="2"/>
              <a:buChar char="l"/>
            </a:pPr>
            <a:r>
              <a:rPr lang="ja-JP" altLang="en-US" dirty="0"/>
              <a:t>年賀状や名刺をスキャンすれば、小さな労力で連絡先リストのできあがり</a:t>
            </a:r>
          </a:p>
          <a:p>
            <a:pPr marL="285750" indent="-285750">
              <a:spcAft>
                <a:spcPts val="1200"/>
              </a:spcAft>
              <a:buClr>
                <a:srgbClr val="0099CC"/>
              </a:buClr>
              <a:buFont typeface="Wingdings" panose="05000000000000000000" pitchFamily="2" charset="2"/>
              <a:buChar char="l"/>
            </a:pPr>
            <a:r>
              <a:rPr lang="ja-JP" altLang="en-US" dirty="0"/>
              <a:t>年賀状データの保存先をクラウド上にして、必要な人に共有しておける</a:t>
            </a:r>
          </a:p>
          <a:p>
            <a:pPr marL="285750" indent="-285750">
              <a:spcAft>
                <a:spcPts val="1200"/>
              </a:spcAft>
              <a:buClr>
                <a:srgbClr val="0099CC"/>
              </a:buClr>
              <a:buFont typeface="Wingdings" panose="05000000000000000000" pitchFamily="2" charset="2"/>
              <a:buChar char="l"/>
            </a:pPr>
            <a:r>
              <a:rPr lang="ja-JP" altLang="en-US" dirty="0"/>
              <a:t>本棚を占領していた雑誌やカタログがデータ化でスッキリ、老後に新しい趣味に挑戦してみたくなった</a:t>
            </a:r>
            <a:endParaRPr lang="en-US" altLang="ja-JP" dirty="0"/>
          </a:p>
        </p:txBody>
      </p:sp>
    </p:spTree>
    <p:extLst>
      <p:ext uri="{BB962C8B-B14F-4D97-AF65-F5344CB8AC3E}">
        <p14:creationId xmlns:p14="http://schemas.microsoft.com/office/powerpoint/2010/main" val="417497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E7774FB-F01F-8B7A-C567-AE15F94A9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20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30913-2E5A-AC9B-884F-ED1012182D3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EA70B0C-D8CE-39E1-471F-3A2FFC4BA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30900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2A83D-7A1E-522F-8985-3FE2D57F379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A11DD3F5-0C72-E3C2-8D1C-A4D622EB9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テキスト ボックス 13">
            <a:extLst>
              <a:ext uri="{FF2B5EF4-FFF2-40B4-BE49-F238E27FC236}">
                <a16:creationId xmlns:a16="http://schemas.microsoft.com/office/drawing/2014/main" id="{27CBE61A-97A4-2159-32F5-5E882C6E603C}"/>
              </a:ext>
            </a:extLst>
          </p:cNvPr>
          <p:cNvSpPr txBox="1"/>
          <p:nvPr/>
        </p:nvSpPr>
        <p:spPr>
          <a:xfrm>
            <a:off x="401053" y="3726346"/>
            <a:ext cx="8167621" cy="1477328"/>
          </a:xfrm>
          <a:prstGeom prst="rect">
            <a:avLst/>
          </a:prstGeom>
          <a:noFill/>
        </p:spPr>
        <p:txBody>
          <a:bodyPr wrap="none" rtlCol="0">
            <a:spAutoFit/>
          </a:bodyPr>
          <a:lstStyle/>
          <a:p>
            <a:pPr marL="285750" indent="-285750">
              <a:spcAft>
                <a:spcPts val="1800"/>
              </a:spcAft>
              <a:buClr>
                <a:srgbClr val="0099CC"/>
              </a:buClr>
              <a:buFont typeface="Wingdings" panose="05000000000000000000" pitchFamily="2" charset="2"/>
              <a:buChar char="l"/>
            </a:pPr>
            <a:r>
              <a:rPr kumimoji="1" lang="ja-JP" altLang="en-US" sz="2000" dirty="0"/>
              <a:t>家の中がスッキリと片づいて、暮らしやすくなる</a:t>
            </a:r>
            <a:endParaRPr kumimoji="1"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書類の総量が減ることで「重要なもの」が見つけやすくなる</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保有量が少なくなって</a:t>
            </a:r>
            <a:r>
              <a:rPr kumimoji="1" lang="ja-JP" altLang="en-US" sz="2000" dirty="0"/>
              <a:t>管理がしやすくなる（リバウンドしにくい）</a:t>
            </a:r>
            <a:endParaRPr kumimoji="1" lang="en-US" altLang="ja-JP" sz="2000" dirty="0"/>
          </a:p>
        </p:txBody>
      </p:sp>
      <p:sp>
        <p:nvSpPr>
          <p:cNvPr id="15" name="テキスト ボックス 14">
            <a:extLst>
              <a:ext uri="{FF2B5EF4-FFF2-40B4-BE49-F238E27FC236}">
                <a16:creationId xmlns:a16="http://schemas.microsoft.com/office/drawing/2014/main" id="{16C19B40-5F41-0C4E-EF3B-DCFEFAD88C87}"/>
              </a:ext>
            </a:extLst>
          </p:cNvPr>
          <p:cNvSpPr txBox="1"/>
          <p:nvPr/>
        </p:nvSpPr>
        <p:spPr>
          <a:xfrm>
            <a:off x="801666" y="5932299"/>
            <a:ext cx="6878806" cy="369332"/>
          </a:xfrm>
          <a:prstGeom prst="rect">
            <a:avLst/>
          </a:prstGeom>
          <a:noFill/>
        </p:spPr>
        <p:txBody>
          <a:bodyPr wrap="none" rtlCol="0">
            <a:spAutoFit/>
          </a:bodyPr>
          <a:lstStyle/>
          <a:p>
            <a:r>
              <a:rPr lang="ja-JP" altLang="en-US" dirty="0">
                <a:solidFill>
                  <a:srgbClr val="0099CC"/>
                </a:solidFill>
              </a:rPr>
              <a:t>デジタル化しない方がいい・紙で保管する方がいい書類もある？</a:t>
            </a:r>
            <a:endParaRPr kumimoji="1" lang="ja-JP" altLang="en-US" dirty="0">
              <a:solidFill>
                <a:srgbClr val="0099CC"/>
              </a:solidFill>
            </a:endParaRPr>
          </a:p>
        </p:txBody>
      </p:sp>
    </p:spTree>
    <p:extLst>
      <p:ext uri="{BB962C8B-B14F-4D97-AF65-F5344CB8AC3E}">
        <p14:creationId xmlns:p14="http://schemas.microsoft.com/office/powerpoint/2010/main" val="71960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CFAD2CFA-92AE-A52F-84F4-085E4CAAC5C3}"/>
              </a:ext>
            </a:extLst>
          </p:cNvPr>
          <p:cNvPicPr>
            <a:picLocks noChangeAspect="1"/>
          </p:cNvPicPr>
          <p:nvPr/>
        </p:nvPicPr>
        <p:blipFill>
          <a:blip r:embed="rId3"/>
          <a:srcRect t="144" b="144"/>
          <a:stretch/>
        </p:blipFill>
        <p:spPr>
          <a:xfrm>
            <a:off x="-35275" y="0"/>
            <a:ext cx="12227275" cy="6858000"/>
          </a:xfrm>
          <a:prstGeom prst="rect">
            <a:avLst/>
          </a:prstGeom>
        </p:spPr>
      </p:pic>
      <p:grpSp>
        <p:nvGrpSpPr>
          <p:cNvPr id="26" name="グループ化 25">
            <a:extLst>
              <a:ext uri="{FF2B5EF4-FFF2-40B4-BE49-F238E27FC236}">
                <a16:creationId xmlns:a16="http://schemas.microsoft.com/office/drawing/2014/main" id="{065EEF64-6DDD-7140-A90B-99ED7922AA9E}"/>
              </a:ext>
            </a:extLst>
          </p:cNvPr>
          <p:cNvGrpSpPr/>
          <p:nvPr/>
        </p:nvGrpSpPr>
        <p:grpSpPr>
          <a:xfrm>
            <a:off x="-35275" y="0"/>
            <a:ext cx="10548343" cy="6858000"/>
            <a:chOff x="804191" y="272716"/>
            <a:chExt cx="10548343" cy="5943600"/>
          </a:xfrm>
        </p:grpSpPr>
        <p:sp>
          <p:nvSpPr>
            <p:cNvPr id="6" name="正方形/長方形 5">
              <a:extLst>
                <a:ext uri="{FF2B5EF4-FFF2-40B4-BE49-F238E27FC236}">
                  <a16:creationId xmlns:a16="http://schemas.microsoft.com/office/drawing/2014/main" id="{AD274FFF-A935-3531-3538-6638068D60D7}"/>
                </a:ext>
              </a:extLst>
            </p:cNvPr>
            <p:cNvSpPr/>
            <p:nvPr/>
          </p:nvSpPr>
          <p:spPr>
            <a:xfrm>
              <a:off x="804191" y="272716"/>
              <a:ext cx="10548343" cy="59436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6837DA8B-6DA9-824C-DA5C-495018323D22}"/>
                </a:ext>
              </a:extLst>
            </p:cNvPr>
            <p:cNvSpPr txBox="1"/>
            <p:nvPr/>
          </p:nvSpPr>
          <p:spPr>
            <a:xfrm>
              <a:off x="2533497" y="1612270"/>
              <a:ext cx="7089731" cy="923330"/>
            </a:xfrm>
            <a:prstGeom prst="rect">
              <a:avLst/>
            </a:prstGeom>
            <a:noFill/>
          </p:spPr>
          <p:txBody>
            <a:bodyPr wrap="square" rtlCol="0">
              <a:spAutoFit/>
            </a:bodyPr>
            <a:lstStyle/>
            <a:p>
              <a:pPr algn="ctr"/>
              <a:r>
                <a:rPr kumimoji="1" lang="en-US" altLang="ja-JP" sz="5400" b="1" dirty="0">
                  <a:latin typeface="+mn-ea"/>
                </a:rPr>
                <a:t>ScanSnap</a:t>
              </a:r>
              <a:r>
                <a:rPr kumimoji="1" lang="ja-JP" altLang="en-US" sz="4800" b="1" dirty="0">
                  <a:latin typeface="+mn-ea"/>
                </a:rPr>
                <a:t>のある生活</a:t>
              </a:r>
            </a:p>
          </p:txBody>
        </p:sp>
        <p:cxnSp>
          <p:nvCxnSpPr>
            <p:cNvPr id="10" name="直線コネクタ 9">
              <a:extLst>
                <a:ext uri="{FF2B5EF4-FFF2-40B4-BE49-F238E27FC236}">
                  <a16:creationId xmlns:a16="http://schemas.microsoft.com/office/drawing/2014/main" id="{A46C6668-880E-6DDC-813E-6CE6488763D1}"/>
                </a:ext>
              </a:extLst>
            </p:cNvPr>
            <p:cNvCxnSpPr>
              <a:cxnSpLocks/>
            </p:cNvCxnSpPr>
            <p:nvPr/>
          </p:nvCxnSpPr>
          <p:spPr>
            <a:xfrm>
              <a:off x="2132664" y="2580361"/>
              <a:ext cx="7891397" cy="0"/>
            </a:xfrm>
            <a:prstGeom prst="line">
              <a:avLst/>
            </a:prstGeom>
            <a:ln w="19050">
              <a:solidFill>
                <a:srgbClr val="A0A0A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4273281-5391-5F6F-50B8-59F0CAAB0627}"/>
                </a:ext>
              </a:extLst>
            </p:cNvPr>
            <p:cNvSpPr txBox="1"/>
            <p:nvPr/>
          </p:nvSpPr>
          <p:spPr>
            <a:xfrm>
              <a:off x="2533497" y="2729341"/>
              <a:ext cx="7089731" cy="506805"/>
            </a:xfrm>
            <a:prstGeom prst="rect">
              <a:avLst/>
            </a:prstGeom>
            <a:noFill/>
          </p:spPr>
          <p:txBody>
            <a:bodyPr wrap="square" rtlCol="0">
              <a:spAutoFit/>
            </a:bodyPr>
            <a:lstStyle/>
            <a:p>
              <a:pPr algn="ctr"/>
              <a:r>
                <a:rPr kumimoji="1" lang="ja-JP" altLang="en-US" sz="3200" b="1" dirty="0">
                  <a:solidFill>
                    <a:srgbClr val="0099CC"/>
                  </a:solidFill>
                  <a:latin typeface="+mn-ea"/>
                </a:rPr>
                <a:t>サブタイトル</a:t>
              </a:r>
              <a:r>
                <a:rPr lang="ja-JP" altLang="en-US" sz="3200" b="1" dirty="0">
                  <a:solidFill>
                    <a:srgbClr val="0099CC"/>
                  </a:solidFill>
                  <a:latin typeface="+mn-ea"/>
                </a:rPr>
                <a:t>編集可</a:t>
              </a:r>
              <a:endParaRPr kumimoji="1" lang="ja-JP" altLang="en-US" sz="3200" b="1" dirty="0">
                <a:solidFill>
                  <a:srgbClr val="0099CC"/>
                </a:solidFill>
                <a:latin typeface="+mn-ea"/>
              </a:endParaRPr>
            </a:p>
          </p:txBody>
        </p:sp>
        <p:pic>
          <p:nvPicPr>
            <p:cNvPr id="19" name="図 18">
              <a:extLst>
                <a:ext uri="{FF2B5EF4-FFF2-40B4-BE49-F238E27FC236}">
                  <a16:creationId xmlns:a16="http://schemas.microsoft.com/office/drawing/2014/main" id="{38263DCA-04EC-ABD1-34F1-B216E663B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483" y="5268926"/>
              <a:ext cx="1327759" cy="845488"/>
            </a:xfrm>
            <a:prstGeom prst="rect">
              <a:avLst/>
            </a:prstGeom>
          </p:spPr>
        </p:pic>
      </p:grpSp>
      <p:sp>
        <p:nvSpPr>
          <p:cNvPr id="2" name="テキスト ボックス 1">
            <a:extLst>
              <a:ext uri="{FF2B5EF4-FFF2-40B4-BE49-F238E27FC236}">
                <a16:creationId xmlns:a16="http://schemas.microsoft.com/office/drawing/2014/main" id="{6320E1F4-481D-1F8A-3C6D-DB8A21AA0FF4}"/>
              </a:ext>
            </a:extLst>
          </p:cNvPr>
          <p:cNvSpPr txBox="1"/>
          <p:nvPr/>
        </p:nvSpPr>
        <p:spPr>
          <a:xfrm>
            <a:off x="5094514" y="5225707"/>
            <a:ext cx="5045773" cy="400110"/>
          </a:xfrm>
          <a:prstGeom prst="rect">
            <a:avLst/>
          </a:prstGeom>
          <a:noFill/>
        </p:spPr>
        <p:txBody>
          <a:bodyPr wrap="square" rtlCol="0">
            <a:spAutoFit/>
          </a:bodyPr>
          <a:lstStyle/>
          <a:p>
            <a:pPr algn="r"/>
            <a:r>
              <a:rPr kumimoji="1" lang="ja-JP" altLang="en-US" sz="2000" dirty="0"/>
              <a:t>講師：屋号　氏名挿入箇所</a:t>
            </a:r>
          </a:p>
        </p:txBody>
      </p:sp>
    </p:spTree>
    <p:extLst>
      <p:ext uri="{BB962C8B-B14F-4D97-AF65-F5344CB8AC3E}">
        <p14:creationId xmlns:p14="http://schemas.microsoft.com/office/powerpoint/2010/main" val="379216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65CB95-DCC6-9C72-E70E-208CAE4FCF08}"/>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CB92AE8E-7274-2819-33BA-D157594AA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テキスト ボックス 11">
            <a:extLst>
              <a:ext uri="{FF2B5EF4-FFF2-40B4-BE49-F238E27FC236}">
                <a16:creationId xmlns:a16="http://schemas.microsoft.com/office/drawing/2014/main" id="{52EFE88C-9302-DFD1-65FA-1580E00FF924}"/>
              </a:ext>
            </a:extLst>
          </p:cNvPr>
          <p:cNvSpPr txBox="1"/>
          <p:nvPr/>
        </p:nvSpPr>
        <p:spPr>
          <a:xfrm>
            <a:off x="401053" y="3726346"/>
            <a:ext cx="6628738" cy="2631490"/>
          </a:xfrm>
          <a:prstGeom prst="rect">
            <a:avLst/>
          </a:prstGeom>
          <a:noFill/>
        </p:spPr>
        <p:txBody>
          <a:bodyPr wrap="none" rtlCol="0">
            <a:spAutoFit/>
          </a:bodyPr>
          <a:lstStyle/>
          <a:p>
            <a:pPr marL="285750" indent="-285750">
              <a:spcAft>
                <a:spcPts val="1800"/>
              </a:spcAft>
              <a:buClr>
                <a:srgbClr val="0099CC"/>
              </a:buClr>
              <a:buFont typeface="Wingdings" panose="05000000000000000000" pitchFamily="2" charset="2"/>
              <a:buChar char="l"/>
            </a:pPr>
            <a:r>
              <a:rPr kumimoji="1" lang="ja-JP" altLang="en-US" sz="2000" dirty="0"/>
              <a:t>料理名や材料から、保存しておいたレシピ</a:t>
            </a:r>
            <a:r>
              <a:rPr lang="ja-JP" altLang="en-US" sz="2000" dirty="0"/>
              <a:t>を</a:t>
            </a:r>
            <a:r>
              <a:rPr kumimoji="1" lang="ja-JP" altLang="en-US" sz="2000" dirty="0"/>
              <a:t>探せる</a:t>
            </a:r>
          </a:p>
          <a:p>
            <a:pPr marL="285750" indent="-285750">
              <a:spcAft>
                <a:spcPts val="1800"/>
              </a:spcAft>
              <a:buClr>
                <a:srgbClr val="0099CC"/>
              </a:buClr>
              <a:buFont typeface="Wingdings" panose="05000000000000000000" pitchFamily="2" charset="2"/>
              <a:buChar char="l"/>
            </a:pPr>
            <a:r>
              <a:rPr kumimoji="1" lang="ja-JP" altLang="en-US" sz="2000"/>
              <a:t>前年</a:t>
            </a:r>
            <a:r>
              <a:rPr kumimoji="1" lang="ja-JP" altLang="en-US" sz="2000" dirty="0"/>
              <a:t>の年末調整を探し、記入の参考に</a:t>
            </a:r>
          </a:p>
          <a:p>
            <a:pPr marL="285750" indent="-285750">
              <a:spcAft>
                <a:spcPts val="1800"/>
              </a:spcAft>
              <a:buClr>
                <a:srgbClr val="0099CC"/>
              </a:buClr>
              <a:buFont typeface="Wingdings" panose="05000000000000000000" pitchFamily="2" charset="2"/>
              <a:buChar char="l"/>
            </a:pPr>
            <a:r>
              <a:rPr lang="ja-JP" altLang="en-US" sz="2000" dirty="0"/>
              <a:t>テスト問題を保存→苦手な単元をキーワード検索して</a:t>
            </a:r>
            <a:br>
              <a:rPr lang="en-US" altLang="ja-JP" sz="2000" dirty="0"/>
            </a:br>
            <a:r>
              <a:rPr lang="ja-JP" altLang="en-US" sz="2000" dirty="0"/>
              <a:t>繰り返し学習に活用</a:t>
            </a:r>
            <a:endParaRPr lang="en-US" altLang="ja-JP" sz="2000" dirty="0"/>
          </a:p>
          <a:p>
            <a:pPr marL="285750" indent="-285750">
              <a:spcAft>
                <a:spcPts val="1800"/>
              </a:spcAft>
              <a:buClr>
                <a:srgbClr val="0099CC"/>
              </a:buClr>
              <a:buFont typeface="Wingdings" panose="05000000000000000000" pitchFamily="2" charset="2"/>
              <a:buChar char="l"/>
            </a:pPr>
            <a:r>
              <a:rPr lang="ja-JP" altLang="en-US" sz="2000" dirty="0"/>
              <a:t>雑誌や地域情報誌の切り抜きを保存→手がかりになる</a:t>
            </a:r>
            <a:br>
              <a:rPr lang="en-US" altLang="ja-JP" sz="2000" dirty="0"/>
            </a:br>
            <a:r>
              <a:rPr lang="ja-JP" altLang="en-US" sz="2000" dirty="0"/>
              <a:t>キーワードで検索して、お出かけに活用</a:t>
            </a:r>
            <a:endParaRPr lang="en-US" altLang="ja-JP" sz="2000" dirty="0"/>
          </a:p>
        </p:txBody>
      </p:sp>
    </p:spTree>
    <p:extLst>
      <p:ext uri="{BB962C8B-B14F-4D97-AF65-F5344CB8AC3E}">
        <p14:creationId xmlns:p14="http://schemas.microsoft.com/office/powerpoint/2010/main" val="40541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7470463-8380-F4C5-DB8A-9C92C738D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テキスト ボックス 11">
            <a:extLst>
              <a:ext uri="{FF2B5EF4-FFF2-40B4-BE49-F238E27FC236}">
                <a16:creationId xmlns:a16="http://schemas.microsoft.com/office/drawing/2014/main" id="{16F59DF3-1353-9088-DDD7-B8E4BEEB5624}"/>
              </a:ext>
            </a:extLst>
          </p:cNvPr>
          <p:cNvSpPr txBox="1"/>
          <p:nvPr/>
        </p:nvSpPr>
        <p:spPr>
          <a:xfrm>
            <a:off x="401053" y="3726346"/>
            <a:ext cx="6372257" cy="2939266"/>
          </a:xfrm>
          <a:prstGeom prst="rect">
            <a:avLst/>
          </a:prstGeom>
          <a:noFill/>
        </p:spPr>
        <p:txBody>
          <a:bodyPr wrap="none" rtlCol="0">
            <a:spAutoFit/>
          </a:bodyPr>
          <a:lstStyle/>
          <a:p>
            <a:pPr marL="285750" indent="-285750">
              <a:spcAft>
                <a:spcPts val="1800"/>
              </a:spcAft>
              <a:buClr>
                <a:srgbClr val="0099CC"/>
              </a:buClr>
              <a:buFont typeface="Wingdings" panose="05000000000000000000" pitchFamily="2" charset="2"/>
              <a:buChar char="l"/>
            </a:pPr>
            <a:r>
              <a:rPr kumimoji="1" lang="ja-JP" altLang="en-US" sz="2000" dirty="0"/>
              <a:t>学校のプリントはひとまずスキャン、</a:t>
            </a:r>
            <a:br>
              <a:rPr kumimoji="1" lang="en-US" altLang="ja-JP" sz="2000" dirty="0"/>
            </a:br>
            <a:r>
              <a:rPr kumimoji="1" lang="ja-JP" altLang="en-US" sz="2000" dirty="0"/>
              <a:t>通勤中や休憩時間にチェック</a:t>
            </a:r>
            <a:endParaRPr kumimoji="1"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親戚が集まる時や同窓会に、</a:t>
            </a:r>
            <a:br>
              <a:rPr kumimoji="1" lang="en-US" altLang="ja-JP" sz="2000" dirty="0"/>
            </a:br>
            <a:r>
              <a:rPr kumimoji="1" lang="ja-JP" altLang="en-US" sz="2000" dirty="0"/>
              <a:t>懐かしい写真をたくさん持っていける</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趣味仲間の集まりで、コレクションを披露</a:t>
            </a:r>
            <a:endParaRPr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紙で配布された仕事の資料も、スキャンしておけば</a:t>
            </a:r>
            <a:br>
              <a:rPr kumimoji="1" lang="en-US" altLang="ja-JP" sz="2000" dirty="0"/>
            </a:br>
            <a:r>
              <a:rPr lang="ja-JP" altLang="en-US" sz="2000" dirty="0"/>
              <a:t>取引先や出張先でサッと取り出せる</a:t>
            </a:r>
            <a:endParaRPr kumimoji="1" lang="en-US" altLang="ja-JP" sz="2000" dirty="0"/>
          </a:p>
        </p:txBody>
      </p:sp>
    </p:spTree>
    <p:extLst>
      <p:ext uri="{BB962C8B-B14F-4D97-AF65-F5344CB8AC3E}">
        <p14:creationId xmlns:p14="http://schemas.microsoft.com/office/powerpoint/2010/main" val="194100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DA916E3-3CE8-E7BD-5645-D8C7F4BF2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テキスト ボックス 11">
            <a:extLst>
              <a:ext uri="{FF2B5EF4-FFF2-40B4-BE49-F238E27FC236}">
                <a16:creationId xmlns:a16="http://schemas.microsoft.com/office/drawing/2014/main" id="{8E2F4864-ECFD-FDF6-A272-85850B51D47B}"/>
              </a:ext>
            </a:extLst>
          </p:cNvPr>
          <p:cNvSpPr txBox="1"/>
          <p:nvPr/>
        </p:nvSpPr>
        <p:spPr>
          <a:xfrm>
            <a:off x="401053" y="3726346"/>
            <a:ext cx="7141699" cy="2554545"/>
          </a:xfrm>
          <a:prstGeom prst="rect">
            <a:avLst/>
          </a:prstGeom>
          <a:noFill/>
        </p:spPr>
        <p:txBody>
          <a:bodyPr wrap="none" rtlCol="0">
            <a:spAutoFit/>
          </a:bodyPr>
          <a:lstStyle/>
          <a:p>
            <a:pPr marL="285750" indent="-285750">
              <a:spcAft>
                <a:spcPts val="1800"/>
              </a:spcAft>
              <a:buClr>
                <a:srgbClr val="0099CC"/>
              </a:buClr>
              <a:buFont typeface="Wingdings" panose="05000000000000000000" pitchFamily="2" charset="2"/>
              <a:buChar char="l"/>
            </a:pPr>
            <a:r>
              <a:rPr kumimoji="1" lang="ja-JP" altLang="en-US" sz="2000" dirty="0"/>
              <a:t>学校からのお知らせを</a:t>
            </a:r>
            <a:r>
              <a:rPr lang="ja-JP" altLang="en-US" sz="2000" dirty="0"/>
              <a:t>家族で情報共有</a:t>
            </a:r>
            <a:endParaRPr kumimoji="1"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チラシなどの地域情報を、ママ友にシェア</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昔の写真を、親戚や祖父母・幼馴染にシェア</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年賀状や名刺データから、共通の知人の連絡先をシェア</a:t>
            </a:r>
            <a:endParaRPr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会計・名刺管理などのアプリを連携させて情報を活用</a:t>
            </a:r>
            <a:endParaRPr kumimoji="1" lang="en-US" altLang="ja-JP" sz="2000" dirty="0"/>
          </a:p>
        </p:txBody>
      </p:sp>
    </p:spTree>
    <p:extLst>
      <p:ext uri="{BB962C8B-B14F-4D97-AF65-F5344CB8AC3E}">
        <p14:creationId xmlns:p14="http://schemas.microsoft.com/office/powerpoint/2010/main" val="22648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F0DD6-C79B-A5B6-3065-6924B0126C61}"/>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2DECCAC7-B9CE-A719-C724-EC8D586B3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テキスト ボックス 10">
            <a:extLst>
              <a:ext uri="{FF2B5EF4-FFF2-40B4-BE49-F238E27FC236}">
                <a16:creationId xmlns:a16="http://schemas.microsoft.com/office/drawing/2014/main" id="{9C7FCC08-43E9-290E-C69E-F121CA474D1C}"/>
              </a:ext>
            </a:extLst>
          </p:cNvPr>
          <p:cNvSpPr txBox="1"/>
          <p:nvPr/>
        </p:nvSpPr>
        <p:spPr>
          <a:xfrm>
            <a:off x="401053" y="3726346"/>
            <a:ext cx="6372257" cy="2554545"/>
          </a:xfrm>
          <a:prstGeom prst="rect">
            <a:avLst/>
          </a:prstGeom>
          <a:noFill/>
        </p:spPr>
        <p:txBody>
          <a:bodyPr wrap="none" rtlCol="0">
            <a:spAutoFit/>
          </a:bodyPr>
          <a:lstStyle/>
          <a:p>
            <a:pPr marL="285750" indent="-285750">
              <a:spcAft>
                <a:spcPts val="1800"/>
              </a:spcAft>
              <a:buClr>
                <a:srgbClr val="0099CC"/>
              </a:buClr>
              <a:buFont typeface="Wingdings" panose="05000000000000000000" pitchFamily="2" charset="2"/>
              <a:buChar char="l"/>
            </a:pPr>
            <a:r>
              <a:rPr kumimoji="1" lang="ja-JP" altLang="en-US" sz="2000" dirty="0"/>
              <a:t>室内やカバンの中での行方不明</a:t>
            </a:r>
            <a:endParaRPr kumimoji="1"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紫外線による退色、消失</a:t>
            </a:r>
            <a:endParaRPr kumimoji="1"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湿気・水濡れによる、にじみ・カビ発生</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写真の貼りつき（アルバム・フレーム・写真同士）</a:t>
            </a:r>
            <a:endParaRPr kumimoji="1" lang="en-US" altLang="ja-JP" sz="2000" dirty="0"/>
          </a:p>
          <a:p>
            <a:pPr marL="285750" indent="-285750">
              <a:spcAft>
                <a:spcPts val="1800"/>
              </a:spcAft>
              <a:buClr>
                <a:srgbClr val="0099CC"/>
              </a:buClr>
              <a:buFont typeface="Wingdings" panose="05000000000000000000" pitchFamily="2" charset="2"/>
              <a:buChar char="l"/>
            </a:pPr>
            <a:r>
              <a:rPr kumimoji="1" lang="ja-JP" altLang="en-US" sz="2000" dirty="0"/>
              <a:t>劣化した輪ゴム・錆びたクリップや画鋲による汚れ</a:t>
            </a:r>
            <a:endParaRPr kumimoji="1" lang="en-US" altLang="ja-JP" sz="2000" dirty="0"/>
          </a:p>
        </p:txBody>
      </p:sp>
    </p:spTree>
    <p:extLst>
      <p:ext uri="{BB962C8B-B14F-4D97-AF65-F5344CB8AC3E}">
        <p14:creationId xmlns:p14="http://schemas.microsoft.com/office/powerpoint/2010/main" val="310763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8F4AD06-5884-6936-2A1A-38EB7BE11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547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FC5A-E1AD-9029-0B5C-0F1C39F025F3}"/>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CBD11A0B-E0A7-88E3-C5D8-DF76155CF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986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F3ED1-07D1-CC8C-8C2D-9D523975B17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54BFCA7-CCC9-1E02-1925-B262E95F2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24708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8A9C83D-BC2A-871C-9BDC-8E70550C1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15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DD27BD23-9957-491C-C703-B4C94BA5FE69}"/>
              </a:ext>
            </a:extLst>
          </p:cNvPr>
          <p:cNvGraphicFramePr>
            <a:graphicFrameLocks noGrp="1"/>
          </p:cNvGraphicFramePr>
          <p:nvPr/>
        </p:nvGraphicFramePr>
        <p:xfrm>
          <a:off x="1014609" y="413358"/>
          <a:ext cx="10384076" cy="6030212"/>
        </p:xfrm>
        <a:graphic>
          <a:graphicData uri="http://schemas.openxmlformats.org/drawingml/2006/table">
            <a:tbl>
              <a:tblPr firstRow="1" bandRow="1">
                <a:tableStyleId>{5940675A-B579-460E-94D1-54222C63F5DA}</a:tableStyleId>
              </a:tblPr>
              <a:tblGrid>
                <a:gridCol w="2596019">
                  <a:extLst>
                    <a:ext uri="{9D8B030D-6E8A-4147-A177-3AD203B41FA5}">
                      <a16:colId xmlns:a16="http://schemas.microsoft.com/office/drawing/2014/main" val="4267272946"/>
                    </a:ext>
                  </a:extLst>
                </a:gridCol>
                <a:gridCol w="2596019">
                  <a:extLst>
                    <a:ext uri="{9D8B030D-6E8A-4147-A177-3AD203B41FA5}">
                      <a16:colId xmlns:a16="http://schemas.microsoft.com/office/drawing/2014/main" val="3841522735"/>
                    </a:ext>
                  </a:extLst>
                </a:gridCol>
                <a:gridCol w="2596019">
                  <a:extLst>
                    <a:ext uri="{9D8B030D-6E8A-4147-A177-3AD203B41FA5}">
                      <a16:colId xmlns:a16="http://schemas.microsoft.com/office/drawing/2014/main" val="2876063281"/>
                    </a:ext>
                  </a:extLst>
                </a:gridCol>
                <a:gridCol w="2596019">
                  <a:extLst>
                    <a:ext uri="{9D8B030D-6E8A-4147-A177-3AD203B41FA5}">
                      <a16:colId xmlns:a16="http://schemas.microsoft.com/office/drawing/2014/main" val="2579423910"/>
                    </a:ext>
                  </a:extLst>
                </a:gridCol>
              </a:tblGrid>
              <a:tr h="559044">
                <a:tc>
                  <a:txBody>
                    <a:bodyPr/>
                    <a:lstStyle/>
                    <a:p>
                      <a:pPr algn="ctr"/>
                      <a:endParaRPr kumimoji="1" lang="ja-JP" altLang="en-US" sz="1600" b="0" dirty="0">
                        <a:solidFill>
                          <a:srgbClr val="0099CC"/>
                        </a:solidFill>
                      </a:endParaRPr>
                    </a:p>
                  </a:txBody>
                  <a:tcPr anchor="ctr">
                    <a:noFill/>
                  </a:tcPr>
                </a:tc>
                <a:tc>
                  <a:txBody>
                    <a:bodyPr/>
                    <a:lstStyle/>
                    <a:p>
                      <a:pPr algn="ctr"/>
                      <a:r>
                        <a:rPr kumimoji="1" lang="en-US" altLang="ja-JP" sz="1600" b="1" dirty="0">
                          <a:solidFill>
                            <a:schemeClr val="bg1"/>
                          </a:solidFill>
                        </a:rPr>
                        <a:t>ScanSnap</a:t>
                      </a:r>
                      <a:r>
                        <a:rPr kumimoji="1" lang="ja-JP" altLang="en-US" sz="1600" b="1" dirty="0">
                          <a:solidFill>
                            <a:schemeClr val="bg1"/>
                          </a:solidFill>
                        </a:rPr>
                        <a:t> </a:t>
                      </a:r>
                      <a:r>
                        <a:rPr kumimoji="1" lang="en-US" altLang="ja-JP" sz="1600" b="1" dirty="0">
                          <a:solidFill>
                            <a:schemeClr val="bg1"/>
                          </a:solidFill>
                        </a:rPr>
                        <a:t>iX100</a:t>
                      </a:r>
                      <a:endParaRPr kumimoji="1" lang="ja-JP" altLang="en-US" sz="1600" b="1" dirty="0">
                        <a:solidFill>
                          <a:schemeClr val="bg1"/>
                        </a:solidFill>
                      </a:endParaRPr>
                    </a:p>
                  </a:txBody>
                  <a:tcPr anchor="ctr">
                    <a:solidFill>
                      <a:srgbClr val="0099CC"/>
                    </a:solidFill>
                  </a:tcPr>
                </a:tc>
                <a:tc>
                  <a:txBody>
                    <a:bodyPr/>
                    <a:lstStyle/>
                    <a:p>
                      <a:pPr algn="ctr"/>
                      <a:r>
                        <a:rPr kumimoji="1" lang="en-US" altLang="ja-JP" sz="1600" b="1" dirty="0">
                          <a:solidFill>
                            <a:schemeClr val="bg1"/>
                          </a:solidFill>
                        </a:rPr>
                        <a:t>ScanSnap</a:t>
                      </a:r>
                      <a:r>
                        <a:rPr kumimoji="1" lang="ja-JP" altLang="en-US" sz="1600" b="1" dirty="0">
                          <a:solidFill>
                            <a:schemeClr val="bg1"/>
                          </a:solidFill>
                        </a:rPr>
                        <a:t> </a:t>
                      </a:r>
                      <a:r>
                        <a:rPr kumimoji="1" lang="en-US" altLang="ja-JP" sz="1600" b="1" dirty="0">
                          <a:solidFill>
                            <a:schemeClr val="bg1"/>
                          </a:solidFill>
                        </a:rPr>
                        <a:t>iX1300</a:t>
                      </a:r>
                      <a:endParaRPr kumimoji="1" lang="ja-JP" altLang="en-US" sz="1600" b="1" dirty="0">
                        <a:solidFill>
                          <a:schemeClr val="bg1"/>
                        </a:solidFill>
                      </a:endParaRPr>
                    </a:p>
                  </a:txBody>
                  <a:tcPr anchor="ctr">
                    <a:solidFill>
                      <a:srgbClr val="0099CC"/>
                    </a:solidFill>
                  </a:tcPr>
                </a:tc>
                <a:tc>
                  <a:txBody>
                    <a:bodyPr/>
                    <a:lstStyle/>
                    <a:p>
                      <a:pPr algn="ctr"/>
                      <a:r>
                        <a:rPr kumimoji="1" lang="en-US" altLang="ja-JP" sz="1600" b="1" dirty="0">
                          <a:solidFill>
                            <a:schemeClr val="bg1"/>
                          </a:solidFill>
                        </a:rPr>
                        <a:t>ScanSnap</a:t>
                      </a:r>
                      <a:r>
                        <a:rPr kumimoji="1" lang="ja-JP" altLang="en-US" sz="1600" b="1" dirty="0">
                          <a:solidFill>
                            <a:schemeClr val="bg1"/>
                          </a:solidFill>
                        </a:rPr>
                        <a:t> </a:t>
                      </a:r>
                      <a:r>
                        <a:rPr kumimoji="1" lang="en-US" altLang="ja-JP" sz="1600" b="1" dirty="0">
                          <a:solidFill>
                            <a:schemeClr val="bg1"/>
                          </a:solidFill>
                        </a:rPr>
                        <a:t>iX1600</a:t>
                      </a:r>
                      <a:endParaRPr kumimoji="1" lang="ja-JP" altLang="en-US" sz="1600" b="1" dirty="0">
                        <a:solidFill>
                          <a:schemeClr val="bg1"/>
                        </a:solidFill>
                      </a:endParaRPr>
                    </a:p>
                  </a:txBody>
                  <a:tcPr anchor="ctr">
                    <a:solidFill>
                      <a:srgbClr val="0099CC"/>
                    </a:solidFill>
                  </a:tcPr>
                </a:tc>
                <a:extLst>
                  <a:ext uri="{0D108BD9-81ED-4DB2-BD59-A6C34878D82A}">
                    <a16:rowId xmlns:a16="http://schemas.microsoft.com/office/drawing/2014/main" val="3254823266"/>
                  </a:ext>
                </a:extLst>
              </a:tr>
              <a:tr h="2483478">
                <a:tc>
                  <a:txBody>
                    <a:bodyPr/>
                    <a:lstStyle/>
                    <a:p>
                      <a:pPr algn="ctr"/>
                      <a:r>
                        <a:rPr kumimoji="1" lang="ja-JP" altLang="en-US" sz="1600" b="0" dirty="0">
                          <a:solidFill>
                            <a:srgbClr val="0099CC"/>
                          </a:solidFill>
                        </a:rPr>
                        <a:t>画像</a:t>
                      </a:r>
                    </a:p>
                  </a:txBody>
                  <a:tcPr anchor="ctr">
                    <a:noFill/>
                  </a:tcPr>
                </a:tc>
                <a:tc>
                  <a:txBody>
                    <a:bodyPr/>
                    <a:lstStyle/>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r>
                        <a:rPr kumimoji="1" lang="ja-JP" altLang="en-US" sz="1600" dirty="0"/>
                        <a:t>カラー　〇●</a:t>
                      </a:r>
                    </a:p>
                  </a:txBody>
                  <a:tcPr anchor="ctr"/>
                </a:tc>
                <a:tc>
                  <a:txBody>
                    <a:bodyPr/>
                    <a:lstStyle/>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r>
                        <a:rPr kumimoji="1" lang="ja-JP" altLang="en-US" sz="1600" dirty="0"/>
                        <a:t>カラー　〇●</a:t>
                      </a:r>
                    </a:p>
                  </a:txBody>
                  <a:tcPr anchor="ctr"/>
                </a:tc>
                <a:tc>
                  <a:txBody>
                    <a:bodyPr/>
                    <a:lstStyle/>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endParaRPr kumimoji="1" lang="en-US" altLang="ja-JP" sz="1600" dirty="0"/>
                    </a:p>
                    <a:p>
                      <a:pPr algn="ctr"/>
                      <a:r>
                        <a:rPr kumimoji="1" lang="ja-JP" altLang="en-US" sz="1600" dirty="0"/>
                        <a:t>カラー　〇●</a:t>
                      </a:r>
                    </a:p>
                  </a:txBody>
                  <a:tcPr anchor="ctr"/>
                </a:tc>
                <a:extLst>
                  <a:ext uri="{0D108BD9-81ED-4DB2-BD59-A6C34878D82A}">
                    <a16:rowId xmlns:a16="http://schemas.microsoft.com/office/drawing/2014/main" val="3790859987"/>
                  </a:ext>
                </a:extLst>
              </a:tr>
              <a:tr h="684000">
                <a:tc>
                  <a:txBody>
                    <a:bodyPr/>
                    <a:lstStyle/>
                    <a:p>
                      <a:pPr algn="ctr"/>
                      <a:r>
                        <a:rPr kumimoji="1" lang="ja-JP" altLang="en-US" sz="1600" b="0" dirty="0">
                          <a:solidFill>
                            <a:srgbClr val="0099CC"/>
                          </a:solidFill>
                        </a:rPr>
                        <a:t>特長</a:t>
                      </a:r>
                    </a:p>
                  </a:txBody>
                  <a:tcPr anchor="ctr">
                    <a:noFill/>
                  </a:tcPr>
                </a:tc>
                <a:tc>
                  <a:txBody>
                    <a:bodyPr/>
                    <a:lstStyle/>
                    <a:p>
                      <a:pPr algn="ctr"/>
                      <a:r>
                        <a:rPr kumimoji="1" lang="ja-JP" altLang="en-US" sz="1600" dirty="0"/>
                        <a:t>小型＆バッテリー駆動</a:t>
                      </a:r>
                      <a:endParaRPr kumimoji="1" lang="en-US" altLang="ja-JP" sz="1600" dirty="0"/>
                    </a:p>
                    <a:p>
                      <a:pPr algn="ctr"/>
                      <a:r>
                        <a:rPr kumimoji="1" lang="ja-JP" altLang="en-US" sz="1600" dirty="0"/>
                        <a:t>持ち出して使える</a:t>
                      </a:r>
                    </a:p>
                  </a:txBody>
                  <a:tcPr anchor="ctr"/>
                </a:tc>
                <a:tc>
                  <a:txBody>
                    <a:bodyPr/>
                    <a:lstStyle/>
                    <a:p>
                      <a:pPr algn="ctr"/>
                      <a:r>
                        <a:rPr kumimoji="1" lang="ja-JP" altLang="en-US" sz="1600" dirty="0"/>
                        <a:t>コンパクト＆多機能</a:t>
                      </a:r>
                      <a:endParaRPr kumimoji="1" lang="en-US" altLang="ja-JP" sz="1600" dirty="0"/>
                    </a:p>
                    <a:p>
                      <a:pPr algn="ctr"/>
                      <a:r>
                        <a:rPr kumimoji="1" lang="ja-JP" altLang="en-US" sz="1600" dirty="0"/>
                        <a:t>幅広い場面で活躍</a:t>
                      </a:r>
                    </a:p>
                  </a:txBody>
                  <a:tcPr anchor="ctr"/>
                </a:tc>
                <a:tc>
                  <a:txBody>
                    <a:bodyPr/>
                    <a:lstStyle/>
                    <a:p>
                      <a:pPr algn="ctr"/>
                      <a:r>
                        <a:rPr kumimoji="1" lang="ja-JP" altLang="en-US" sz="1600" dirty="0"/>
                        <a:t>タッチパネル搭載</a:t>
                      </a:r>
                      <a:endParaRPr kumimoji="1" lang="en-US" altLang="ja-JP" sz="1600" dirty="0"/>
                    </a:p>
                    <a:p>
                      <a:pPr algn="ctr"/>
                      <a:r>
                        <a:rPr kumimoji="1" lang="ja-JP" altLang="en-US" sz="1600" dirty="0"/>
                        <a:t>簡単操作で高性能</a:t>
                      </a:r>
                    </a:p>
                  </a:txBody>
                  <a:tcPr anchor="ctr"/>
                </a:tc>
                <a:extLst>
                  <a:ext uri="{0D108BD9-81ED-4DB2-BD59-A6C34878D82A}">
                    <a16:rowId xmlns:a16="http://schemas.microsoft.com/office/drawing/2014/main" val="243576844"/>
                  </a:ext>
                </a:extLst>
              </a:tr>
              <a:tr h="540000">
                <a:tc>
                  <a:txBody>
                    <a:bodyPr/>
                    <a:lstStyle/>
                    <a:p>
                      <a:pPr algn="ctr"/>
                      <a:r>
                        <a:rPr kumimoji="1" lang="ja-JP" altLang="en-US" sz="1600" b="0" dirty="0">
                          <a:solidFill>
                            <a:srgbClr val="0099CC"/>
                          </a:solidFill>
                        </a:rPr>
                        <a:t>スキャン速度</a:t>
                      </a:r>
                    </a:p>
                  </a:txBody>
                  <a:tcPr anchor="ctr">
                    <a:noFill/>
                  </a:tcPr>
                </a:tc>
                <a:tc>
                  <a:txBody>
                    <a:bodyPr/>
                    <a:lstStyle/>
                    <a:p>
                      <a:pPr algn="ctr"/>
                      <a:r>
                        <a:rPr kumimoji="1" lang="ja-JP" altLang="en-US" sz="1600" dirty="0"/>
                        <a:t>１枚</a:t>
                      </a:r>
                      <a:r>
                        <a:rPr kumimoji="1" lang="en-US" altLang="ja-JP" sz="1600" dirty="0"/>
                        <a:t>5.2</a:t>
                      </a:r>
                      <a:r>
                        <a:rPr kumimoji="1" lang="ja-JP" altLang="en-US" sz="1600" dirty="0"/>
                        <a:t>秒</a:t>
                      </a:r>
                    </a:p>
                  </a:txBody>
                  <a:tcPr anchor="ctr"/>
                </a:tc>
                <a:tc>
                  <a:txBody>
                    <a:bodyPr/>
                    <a:lstStyle/>
                    <a:p>
                      <a:pPr algn="ctr"/>
                      <a:r>
                        <a:rPr kumimoji="1" lang="ja-JP" altLang="en-US" sz="1600" dirty="0"/>
                        <a:t>毎分</a:t>
                      </a:r>
                      <a:r>
                        <a:rPr kumimoji="1" lang="en-US" altLang="ja-JP" sz="1600" dirty="0"/>
                        <a:t>30</a:t>
                      </a:r>
                      <a:r>
                        <a:rPr kumimoji="1" lang="ja-JP" altLang="en-US" sz="1600" dirty="0"/>
                        <a:t>枚（</a:t>
                      </a:r>
                      <a:r>
                        <a:rPr kumimoji="1" lang="en-US" altLang="ja-JP" sz="1600" dirty="0"/>
                        <a:t>60</a:t>
                      </a:r>
                      <a:r>
                        <a:rPr kumimoji="1" lang="ja-JP" altLang="en-US" sz="1600" dirty="0"/>
                        <a:t>面）</a:t>
                      </a:r>
                    </a:p>
                  </a:txBody>
                  <a:tcPr anchor="ctr"/>
                </a:tc>
                <a:tc>
                  <a:txBody>
                    <a:bodyPr/>
                    <a:lstStyle/>
                    <a:p>
                      <a:pPr algn="ctr"/>
                      <a:r>
                        <a:rPr kumimoji="1" lang="ja-JP" altLang="en-US" sz="1600" dirty="0"/>
                        <a:t>毎分</a:t>
                      </a:r>
                      <a:r>
                        <a:rPr kumimoji="1" lang="en-US" altLang="ja-JP" sz="1600" dirty="0"/>
                        <a:t>40</a:t>
                      </a:r>
                      <a:r>
                        <a:rPr kumimoji="1" lang="ja-JP" altLang="en-US" sz="1600" dirty="0"/>
                        <a:t>枚（</a:t>
                      </a:r>
                      <a:r>
                        <a:rPr kumimoji="1" lang="en-US" altLang="ja-JP" sz="1600" dirty="0"/>
                        <a:t>80</a:t>
                      </a:r>
                      <a:r>
                        <a:rPr kumimoji="1" lang="ja-JP" altLang="en-US" sz="1600" dirty="0"/>
                        <a:t>面）</a:t>
                      </a:r>
                    </a:p>
                  </a:txBody>
                  <a:tcPr anchor="ctr"/>
                </a:tc>
                <a:extLst>
                  <a:ext uri="{0D108BD9-81ED-4DB2-BD59-A6C34878D82A}">
                    <a16:rowId xmlns:a16="http://schemas.microsoft.com/office/drawing/2014/main" val="2057356432"/>
                  </a:ext>
                </a:extLst>
              </a:tr>
              <a:tr h="540000">
                <a:tc>
                  <a:txBody>
                    <a:bodyPr/>
                    <a:lstStyle/>
                    <a:p>
                      <a:pPr algn="ctr"/>
                      <a:r>
                        <a:rPr kumimoji="1" lang="ja-JP" altLang="en-US" sz="1600" b="0" dirty="0">
                          <a:solidFill>
                            <a:srgbClr val="0099CC"/>
                          </a:solidFill>
                        </a:rPr>
                        <a:t>価格（</a:t>
                      </a:r>
                      <a:r>
                        <a:rPr kumimoji="1" lang="en-US" altLang="ja-JP" sz="1600" b="0" dirty="0">
                          <a:solidFill>
                            <a:srgbClr val="0099CC"/>
                          </a:solidFill>
                        </a:rPr>
                        <a:t>PFU</a:t>
                      </a:r>
                      <a:r>
                        <a:rPr kumimoji="1" lang="ja-JP" altLang="en-US" sz="1600" b="0" dirty="0">
                          <a:solidFill>
                            <a:srgbClr val="0099CC"/>
                          </a:solidFill>
                        </a:rPr>
                        <a:t>ダイレクト）</a:t>
                      </a:r>
                    </a:p>
                  </a:txBody>
                  <a:tcPr anchor="ctr">
                    <a:noFill/>
                  </a:tcPr>
                </a:tc>
                <a:tc>
                  <a:txBody>
                    <a:bodyPr/>
                    <a:lstStyle/>
                    <a:p>
                      <a:pPr algn="ctr"/>
                      <a:r>
                        <a:rPr kumimoji="1" lang="en-US" altLang="ja-JP" sz="1600" dirty="0"/>
                        <a:t>26,400</a:t>
                      </a:r>
                      <a:r>
                        <a:rPr kumimoji="1" lang="ja-JP" altLang="en-US" sz="1600" dirty="0"/>
                        <a:t>円（税込）</a:t>
                      </a:r>
                    </a:p>
                  </a:txBody>
                  <a:tcPr anchor="ctr"/>
                </a:tc>
                <a:tc>
                  <a:txBody>
                    <a:bodyPr/>
                    <a:lstStyle/>
                    <a:p>
                      <a:pPr algn="ctr"/>
                      <a:r>
                        <a:rPr kumimoji="1" lang="en-US" altLang="ja-JP" sz="1600" dirty="0"/>
                        <a:t>37,400</a:t>
                      </a:r>
                      <a:r>
                        <a:rPr kumimoji="1" lang="ja-JP" altLang="en-US" sz="1600" dirty="0"/>
                        <a:t>円（税込）</a:t>
                      </a:r>
                    </a:p>
                  </a:txBody>
                  <a:tcPr anchor="ctr"/>
                </a:tc>
                <a:tc>
                  <a:txBody>
                    <a:bodyPr/>
                    <a:lstStyle/>
                    <a:p>
                      <a:pPr algn="ctr"/>
                      <a:r>
                        <a:rPr kumimoji="1" lang="en-US" altLang="ja-JP" sz="1600" dirty="0"/>
                        <a:t>56,100</a:t>
                      </a:r>
                      <a:r>
                        <a:rPr kumimoji="1" lang="ja-JP" altLang="en-US" sz="1600" dirty="0"/>
                        <a:t>円（税込）</a:t>
                      </a:r>
                    </a:p>
                  </a:txBody>
                  <a:tcPr anchor="ctr"/>
                </a:tc>
                <a:extLst>
                  <a:ext uri="{0D108BD9-81ED-4DB2-BD59-A6C34878D82A}">
                    <a16:rowId xmlns:a16="http://schemas.microsoft.com/office/drawing/2014/main" val="630386858"/>
                  </a:ext>
                </a:extLst>
              </a:tr>
              <a:tr h="683690">
                <a:tc>
                  <a:txBody>
                    <a:bodyPr/>
                    <a:lstStyle/>
                    <a:p>
                      <a:pPr algn="ctr"/>
                      <a:r>
                        <a:rPr kumimoji="1" lang="ja-JP" altLang="en-US" sz="1600" b="0" dirty="0">
                          <a:solidFill>
                            <a:srgbClr val="0099CC"/>
                          </a:solidFill>
                        </a:rPr>
                        <a:t>外寸（トレー収納時）</a:t>
                      </a:r>
                      <a:br>
                        <a:rPr kumimoji="1" lang="en-US" altLang="ja-JP" sz="1600" b="0" dirty="0">
                          <a:solidFill>
                            <a:srgbClr val="0099CC"/>
                          </a:solidFill>
                        </a:rPr>
                      </a:br>
                      <a:r>
                        <a:rPr kumimoji="1" lang="ja-JP" altLang="en-US" sz="1600" b="0" dirty="0">
                          <a:solidFill>
                            <a:srgbClr val="0099CC"/>
                          </a:solidFill>
                        </a:rPr>
                        <a:t>重量</a:t>
                      </a:r>
                    </a:p>
                  </a:txBody>
                  <a:tcPr anchor="ctr">
                    <a:noFill/>
                  </a:tcPr>
                </a:tc>
                <a:tc>
                  <a:txBody>
                    <a:bodyPr/>
                    <a:lstStyle/>
                    <a:p>
                      <a:pPr algn="ctr"/>
                      <a:r>
                        <a:rPr kumimoji="1" lang="en-US" altLang="ja-JP" sz="1600" dirty="0"/>
                        <a:t>W273×D47.5×H36mm</a:t>
                      </a:r>
                      <a:br>
                        <a:rPr kumimoji="1" lang="en-US" altLang="ja-JP" sz="1600" dirty="0"/>
                      </a:br>
                      <a:r>
                        <a:rPr kumimoji="1" lang="en-US" altLang="ja-JP" sz="1600" dirty="0"/>
                        <a:t>400g</a:t>
                      </a:r>
                      <a:endParaRPr kumimoji="1" lang="ja-JP" alt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W296×D247×H242mm</a:t>
                      </a:r>
                      <a:br>
                        <a:rPr kumimoji="1" lang="en-US" altLang="ja-JP" sz="1600" dirty="0"/>
                      </a:br>
                      <a:r>
                        <a:rPr kumimoji="1" lang="en-US" altLang="ja-JP" sz="1600" dirty="0"/>
                        <a:t>2.0kg</a:t>
                      </a:r>
                      <a:endParaRPr kumimoji="1" lang="ja-JP" altLang="en-US"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t>W292×D161×H152mm</a:t>
                      </a:r>
                      <a:br>
                        <a:rPr kumimoji="1" lang="en-US" altLang="ja-JP" sz="1600" dirty="0"/>
                      </a:br>
                      <a:r>
                        <a:rPr kumimoji="1" lang="en-US" altLang="ja-JP" sz="1600" dirty="0"/>
                        <a:t>3.4kg</a:t>
                      </a:r>
                      <a:endParaRPr kumimoji="1" lang="ja-JP" altLang="en-US" sz="1600" dirty="0"/>
                    </a:p>
                  </a:txBody>
                  <a:tcPr anchor="ctr"/>
                </a:tc>
                <a:extLst>
                  <a:ext uri="{0D108BD9-81ED-4DB2-BD59-A6C34878D82A}">
                    <a16:rowId xmlns:a16="http://schemas.microsoft.com/office/drawing/2014/main" val="2328639091"/>
                  </a:ext>
                </a:extLst>
              </a:tr>
              <a:tr h="540000">
                <a:tc>
                  <a:txBody>
                    <a:bodyPr/>
                    <a:lstStyle/>
                    <a:p>
                      <a:pPr algn="ctr"/>
                      <a:r>
                        <a:rPr kumimoji="1" lang="ja-JP" altLang="en-US" sz="1600" b="0" dirty="0">
                          <a:solidFill>
                            <a:srgbClr val="0099CC"/>
                          </a:solidFill>
                        </a:rPr>
                        <a:t>保存・連携</a:t>
                      </a:r>
                    </a:p>
                  </a:txBody>
                  <a:tcPr anchor="ctr">
                    <a:noFill/>
                  </a:tcPr>
                </a:tc>
                <a:tc gridSpan="3">
                  <a:txBody>
                    <a:bodyPr/>
                    <a:lstStyle/>
                    <a:p>
                      <a:pPr algn="ctr"/>
                      <a:r>
                        <a:rPr kumimoji="1" lang="ja-JP" altLang="en-US" sz="1600" dirty="0"/>
                        <a:t>　</a:t>
                      </a:r>
                      <a:r>
                        <a:rPr kumimoji="1" lang="en-US" altLang="ja-JP" sz="1600" dirty="0"/>
                        <a:t>Wi-Fi</a:t>
                      </a:r>
                      <a:r>
                        <a:rPr kumimoji="1" lang="ja-JP" altLang="en-US" sz="1600" dirty="0"/>
                        <a:t>　　　</a:t>
                      </a:r>
                      <a:r>
                        <a:rPr kumimoji="1" lang="en-US" altLang="ja-JP" sz="1600" dirty="0"/>
                        <a:t>USB</a:t>
                      </a:r>
                      <a:r>
                        <a:rPr kumimoji="1" lang="ja-JP" altLang="en-US" sz="1600" dirty="0"/>
                        <a:t>　　　スマホ連携　　　クラウド連携　　　名刺・レシート</a:t>
                      </a:r>
                    </a:p>
                  </a:txBody>
                  <a:tcPr anchor="ctr"/>
                </a:tc>
                <a:tc hMerge="1">
                  <a:txBody>
                    <a:bodyPr/>
                    <a:lstStyle/>
                    <a:p>
                      <a:pPr algn="ctr"/>
                      <a:endParaRPr kumimoji="1" lang="ja-JP" altLang="en-US" sz="1600" dirty="0"/>
                    </a:p>
                  </a:txBody>
                  <a:tcPr anchor="ctr"/>
                </a:tc>
                <a:tc hMerge="1">
                  <a:txBody>
                    <a:bodyPr/>
                    <a:lstStyle/>
                    <a:p>
                      <a:pPr algn="ctr"/>
                      <a:endParaRPr kumimoji="1" lang="ja-JP" altLang="en-US" sz="1600" dirty="0"/>
                    </a:p>
                  </a:txBody>
                  <a:tcPr anchor="ctr"/>
                </a:tc>
                <a:extLst>
                  <a:ext uri="{0D108BD9-81ED-4DB2-BD59-A6C34878D82A}">
                    <a16:rowId xmlns:a16="http://schemas.microsoft.com/office/drawing/2014/main" val="2630672052"/>
                  </a:ext>
                </a:extLst>
              </a:tr>
            </a:tbl>
          </a:graphicData>
        </a:graphic>
      </p:graphicFrame>
      <p:pic>
        <p:nvPicPr>
          <p:cNvPr id="8" name="図 7">
            <a:extLst>
              <a:ext uri="{FF2B5EF4-FFF2-40B4-BE49-F238E27FC236}">
                <a16:creationId xmlns:a16="http://schemas.microsoft.com/office/drawing/2014/main" id="{0F79145E-5D28-8D8D-6CB4-AE8D2F5BC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94" y="6027085"/>
            <a:ext cx="304545" cy="304545"/>
          </a:xfrm>
          <a:prstGeom prst="rect">
            <a:avLst/>
          </a:prstGeom>
        </p:spPr>
      </p:pic>
      <p:pic>
        <p:nvPicPr>
          <p:cNvPr id="10" name="図 9">
            <a:extLst>
              <a:ext uri="{FF2B5EF4-FFF2-40B4-BE49-F238E27FC236}">
                <a16:creationId xmlns:a16="http://schemas.microsoft.com/office/drawing/2014/main" id="{CD2AAA5F-180D-2959-97C9-B312B601C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10313" y="6027085"/>
            <a:ext cx="304545" cy="304545"/>
          </a:xfrm>
          <a:prstGeom prst="rect">
            <a:avLst/>
          </a:prstGeom>
        </p:spPr>
      </p:pic>
      <p:pic>
        <p:nvPicPr>
          <p:cNvPr id="12" name="図 11">
            <a:extLst>
              <a:ext uri="{FF2B5EF4-FFF2-40B4-BE49-F238E27FC236}">
                <a16:creationId xmlns:a16="http://schemas.microsoft.com/office/drawing/2014/main" id="{C33E0593-DA06-07FD-DFC2-F1DDA3709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32253" y="6027085"/>
            <a:ext cx="304545" cy="304545"/>
          </a:xfrm>
          <a:prstGeom prst="rect">
            <a:avLst/>
          </a:prstGeom>
        </p:spPr>
      </p:pic>
      <p:pic>
        <p:nvPicPr>
          <p:cNvPr id="14" name="図 13">
            <a:extLst>
              <a:ext uri="{FF2B5EF4-FFF2-40B4-BE49-F238E27FC236}">
                <a16:creationId xmlns:a16="http://schemas.microsoft.com/office/drawing/2014/main" id="{7664375E-1F5E-2BCC-9B05-D9FEED2F2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19071" y="6027085"/>
            <a:ext cx="304545" cy="304545"/>
          </a:xfrm>
          <a:prstGeom prst="rect">
            <a:avLst/>
          </a:prstGeom>
        </p:spPr>
      </p:pic>
      <p:pic>
        <p:nvPicPr>
          <p:cNvPr id="20" name="図 19">
            <a:extLst>
              <a:ext uri="{FF2B5EF4-FFF2-40B4-BE49-F238E27FC236}">
                <a16:creationId xmlns:a16="http://schemas.microsoft.com/office/drawing/2014/main" id="{BB65415E-5249-73C5-27F1-61F6878C6F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2081" y="6026806"/>
            <a:ext cx="305102" cy="305102"/>
          </a:xfrm>
          <a:prstGeom prst="rect">
            <a:avLst/>
          </a:prstGeom>
        </p:spPr>
      </p:pic>
      <p:pic>
        <p:nvPicPr>
          <p:cNvPr id="22" name="図 21">
            <a:extLst>
              <a:ext uri="{FF2B5EF4-FFF2-40B4-BE49-F238E27FC236}">
                <a16:creationId xmlns:a16="http://schemas.microsoft.com/office/drawing/2014/main" id="{8F69CBD5-3E86-D9C4-1033-9D3EB8AC8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4245" y="836243"/>
            <a:ext cx="2466120" cy="2466120"/>
          </a:xfrm>
          <a:prstGeom prst="rect">
            <a:avLst/>
          </a:prstGeom>
        </p:spPr>
      </p:pic>
      <p:pic>
        <p:nvPicPr>
          <p:cNvPr id="24" name="図 23">
            <a:extLst>
              <a:ext uri="{FF2B5EF4-FFF2-40B4-BE49-F238E27FC236}">
                <a16:creationId xmlns:a16="http://schemas.microsoft.com/office/drawing/2014/main" id="{6F416DB7-6188-F1A3-CBF9-3187E1086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09990" y="836243"/>
            <a:ext cx="2634783" cy="2634783"/>
          </a:xfrm>
          <a:prstGeom prst="rect">
            <a:avLst/>
          </a:prstGeom>
        </p:spPr>
      </p:pic>
      <p:pic>
        <p:nvPicPr>
          <p:cNvPr id="26" name="図 25">
            <a:extLst>
              <a:ext uri="{FF2B5EF4-FFF2-40B4-BE49-F238E27FC236}">
                <a16:creationId xmlns:a16="http://schemas.microsoft.com/office/drawing/2014/main" id="{A5A41ABE-D179-C7FE-AEAD-226A029CE5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6462" y="811191"/>
            <a:ext cx="2295263" cy="2295263"/>
          </a:xfrm>
          <a:prstGeom prst="rect">
            <a:avLst/>
          </a:prstGeom>
        </p:spPr>
      </p:pic>
    </p:spTree>
    <p:extLst>
      <p:ext uri="{BB962C8B-B14F-4D97-AF65-F5344CB8AC3E}">
        <p14:creationId xmlns:p14="http://schemas.microsoft.com/office/powerpoint/2010/main" val="79997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2D1500-5F58-837B-107B-DE00D989A4E4}"/>
              </a:ext>
            </a:extLst>
          </p:cNvPr>
          <p:cNvSpPr txBox="1"/>
          <p:nvPr/>
        </p:nvSpPr>
        <p:spPr>
          <a:xfrm>
            <a:off x="1005840" y="283872"/>
            <a:ext cx="9517781" cy="646331"/>
          </a:xfrm>
          <a:prstGeom prst="rect">
            <a:avLst/>
          </a:prstGeom>
          <a:noFill/>
        </p:spPr>
        <p:txBody>
          <a:bodyPr wrap="square" rtlCol="0">
            <a:spAutoFit/>
          </a:bodyPr>
          <a:lstStyle/>
          <a:p>
            <a:r>
              <a:rPr kumimoji="1" lang="ja-JP" altLang="en-US" sz="3600" b="1" dirty="0">
                <a:solidFill>
                  <a:srgbClr val="A0A0A0"/>
                </a:solidFill>
                <a:latin typeface="+mn-ea"/>
              </a:rPr>
              <a:t>スキャンの速度を見てみよう　</a:t>
            </a:r>
            <a:r>
              <a:rPr kumimoji="1" lang="en-US" altLang="ja-JP" sz="3600" b="1" dirty="0">
                <a:solidFill>
                  <a:srgbClr val="A0A0A0"/>
                </a:solidFill>
                <a:latin typeface="+mn-ea"/>
              </a:rPr>
              <a:t>iX100</a:t>
            </a:r>
            <a:r>
              <a:rPr kumimoji="1" lang="ja-JP" altLang="en-US" sz="3600" b="1" dirty="0">
                <a:solidFill>
                  <a:srgbClr val="A0A0A0"/>
                </a:solidFill>
                <a:latin typeface="+mn-ea"/>
              </a:rPr>
              <a:t>　</a:t>
            </a:r>
          </a:p>
        </p:txBody>
      </p:sp>
      <p:pic>
        <p:nvPicPr>
          <p:cNvPr id="3" name="iX-100">
            <a:hlinkClick r:id="" action="ppaction://media"/>
            <a:extLst>
              <a:ext uri="{FF2B5EF4-FFF2-40B4-BE49-F238E27FC236}">
                <a16:creationId xmlns:a16="http://schemas.microsoft.com/office/drawing/2014/main" id="{AD0C29F9-AD9F-BE06-5E93-9E5113D67E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3593" y="1331595"/>
            <a:ext cx="9120000" cy="5130000"/>
          </a:xfrm>
          <a:prstGeom prst="rect">
            <a:avLst/>
          </a:prstGeom>
          <a:ln>
            <a:solidFill>
              <a:schemeClr val="bg1">
                <a:lumMod val="85000"/>
              </a:schemeClr>
            </a:solidFill>
          </a:ln>
        </p:spPr>
      </p:pic>
    </p:spTree>
    <p:extLst>
      <p:ext uri="{BB962C8B-B14F-4D97-AF65-F5344CB8AC3E}">
        <p14:creationId xmlns:p14="http://schemas.microsoft.com/office/powerpoint/2010/main" val="101720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9C3E705-4254-9D3E-CBF5-EF6C0CC658D7}"/>
              </a:ext>
            </a:extLst>
          </p:cNvPr>
          <p:cNvSpPr txBox="1"/>
          <p:nvPr/>
        </p:nvSpPr>
        <p:spPr>
          <a:xfrm>
            <a:off x="6096000" y="374448"/>
            <a:ext cx="4037556" cy="584775"/>
          </a:xfrm>
          <a:prstGeom prst="rect">
            <a:avLst/>
          </a:prstGeom>
          <a:noFill/>
        </p:spPr>
        <p:txBody>
          <a:bodyPr wrap="square" rtlCol="0">
            <a:spAutoFit/>
          </a:bodyPr>
          <a:lstStyle/>
          <a:p>
            <a:r>
              <a:rPr kumimoji="1" lang="ja-JP" altLang="en-US" sz="3200" b="1" dirty="0">
                <a:solidFill>
                  <a:srgbClr val="0099CC"/>
                </a:solidFill>
                <a:latin typeface="+mn-ea"/>
              </a:rPr>
              <a:t>講師プロフィール</a:t>
            </a:r>
          </a:p>
        </p:txBody>
      </p:sp>
      <p:sp>
        <p:nvSpPr>
          <p:cNvPr id="5" name="テキスト ボックス 4">
            <a:extLst>
              <a:ext uri="{FF2B5EF4-FFF2-40B4-BE49-F238E27FC236}">
                <a16:creationId xmlns:a16="http://schemas.microsoft.com/office/drawing/2014/main" id="{93C2401B-389D-C2BE-5DA9-940E348E1669}"/>
              </a:ext>
            </a:extLst>
          </p:cNvPr>
          <p:cNvSpPr txBox="1"/>
          <p:nvPr/>
        </p:nvSpPr>
        <p:spPr>
          <a:xfrm>
            <a:off x="6096000" y="1337847"/>
            <a:ext cx="3834704" cy="461665"/>
          </a:xfrm>
          <a:prstGeom prst="rect">
            <a:avLst/>
          </a:prstGeom>
          <a:noFill/>
        </p:spPr>
        <p:txBody>
          <a:bodyPr wrap="none" rtlCol="0">
            <a:spAutoFit/>
          </a:bodyPr>
          <a:lstStyle/>
          <a:p>
            <a:r>
              <a:rPr kumimoji="1" lang="ja-JP" altLang="en-US" sz="2400" b="1" dirty="0"/>
              <a:t>数寄屋　理子　</a:t>
            </a:r>
            <a:r>
              <a:rPr kumimoji="1" lang="ja-JP" altLang="en-US" sz="1600" dirty="0"/>
              <a:t>（すきや りこ）</a:t>
            </a:r>
            <a:endParaRPr kumimoji="1" lang="ja-JP" altLang="en-US" sz="2400" dirty="0"/>
          </a:p>
        </p:txBody>
      </p:sp>
      <p:sp>
        <p:nvSpPr>
          <p:cNvPr id="7" name="正方形/長方形 6">
            <a:extLst>
              <a:ext uri="{FF2B5EF4-FFF2-40B4-BE49-F238E27FC236}">
                <a16:creationId xmlns:a16="http://schemas.microsoft.com/office/drawing/2014/main" id="{0B070467-E4BB-93E6-9924-A53AB7451723}"/>
              </a:ext>
            </a:extLst>
          </p:cNvPr>
          <p:cNvSpPr/>
          <p:nvPr/>
        </p:nvSpPr>
        <p:spPr>
          <a:xfrm>
            <a:off x="6212910" y="2104371"/>
            <a:ext cx="1252602" cy="350729"/>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保有資格</a:t>
            </a:r>
          </a:p>
        </p:txBody>
      </p:sp>
      <p:sp>
        <p:nvSpPr>
          <p:cNvPr id="8" name="テキスト ボックス 7">
            <a:extLst>
              <a:ext uri="{FF2B5EF4-FFF2-40B4-BE49-F238E27FC236}">
                <a16:creationId xmlns:a16="http://schemas.microsoft.com/office/drawing/2014/main" id="{53082C4E-459C-C21A-23F8-D28140288E87}"/>
              </a:ext>
            </a:extLst>
          </p:cNvPr>
          <p:cNvSpPr txBox="1"/>
          <p:nvPr/>
        </p:nvSpPr>
        <p:spPr>
          <a:xfrm>
            <a:off x="6212910" y="2517835"/>
            <a:ext cx="2844048" cy="661720"/>
          </a:xfrm>
          <a:prstGeom prst="rect">
            <a:avLst/>
          </a:prstGeom>
          <a:noFill/>
        </p:spPr>
        <p:txBody>
          <a:bodyPr wrap="none" rtlCol="0">
            <a:spAutoFit/>
          </a:bodyPr>
          <a:lstStyle/>
          <a:p>
            <a:pPr marL="285750" indent="-285750">
              <a:spcAft>
                <a:spcPts val="600"/>
              </a:spcAft>
              <a:buClr>
                <a:srgbClr val="0099CC"/>
              </a:buClr>
              <a:buFont typeface="Wingdings" panose="05000000000000000000" pitchFamily="2" charset="2"/>
              <a:buChar char="l"/>
            </a:pPr>
            <a:r>
              <a:rPr kumimoji="1" lang="ja-JP" altLang="en-US" sz="1600" dirty="0"/>
              <a:t>整理収納アドバイザー</a:t>
            </a:r>
            <a:r>
              <a:rPr kumimoji="1" lang="en-US" altLang="ja-JP" sz="1600" dirty="0"/>
              <a:t>1</a:t>
            </a:r>
            <a:r>
              <a:rPr lang="ja-JP" altLang="en-US" sz="1600" dirty="0"/>
              <a:t>級</a:t>
            </a:r>
            <a:endParaRPr lang="en-US" altLang="ja-JP" sz="1600" dirty="0"/>
          </a:p>
          <a:p>
            <a:pPr marL="285750" indent="-285750">
              <a:spcAft>
                <a:spcPts val="600"/>
              </a:spcAft>
              <a:buClr>
                <a:srgbClr val="0099CC"/>
              </a:buClr>
              <a:buFont typeface="Wingdings" panose="05000000000000000000" pitchFamily="2" charset="2"/>
              <a:buChar char="l"/>
            </a:pPr>
            <a:r>
              <a:rPr kumimoji="1" lang="ja-JP" altLang="en-US" sz="1600" dirty="0"/>
              <a:t>終活アドバイザー</a:t>
            </a:r>
          </a:p>
        </p:txBody>
      </p:sp>
      <p:sp>
        <p:nvSpPr>
          <p:cNvPr id="9" name="テキスト ボックス 8">
            <a:extLst>
              <a:ext uri="{FF2B5EF4-FFF2-40B4-BE49-F238E27FC236}">
                <a16:creationId xmlns:a16="http://schemas.microsoft.com/office/drawing/2014/main" id="{FEBDBECD-CDDE-92D2-2329-7DF284569F3D}"/>
              </a:ext>
            </a:extLst>
          </p:cNvPr>
          <p:cNvSpPr txBox="1"/>
          <p:nvPr/>
        </p:nvSpPr>
        <p:spPr>
          <a:xfrm>
            <a:off x="6121400" y="3929007"/>
            <a:ext cx="5471090" cy="2554545"/>
          </a:xfrm>
          <a:prstGeom prst="rect">
            <a:avLst/>
          </a:prstGeom>
          <a:noFill/>
        </p:spPr>
        <p:txBody>
          <a:bodyPr wrap="square" rtlCol="0">
            <a:spAutoFit/>
          </a:bodyPr>
          <a:lstStyle/>
          <a:p>
            <a:r>
              <a:rPr kumimoji="1" lang="ja-JP" altLang="en-US" sz="1600" dirty="0"/>
              <a:t>このスライドは編集</a:t>
            </a:r>
            <a:r>
              <a:rPr kumimoji="1" lang="en-US" altLang="ja-JP" sz="1600" dirty="0"/>
              <a:t>OK</a:t>
            </a:r>
            <a:r>
              <a:rPr kumimoji="1" lang="ja-JP" altLang="en-US" sz="1600" dirty="0"/>
              <a:t>です。</a:t>
            </a:r>
            <a:r>
              <a:rPr kumimoji="1" lang="en-US" altLang="ja-JP" sz="1600" dirty="0"/>
              <a:t>4</a:t>
            </a:r>
            <a:r>
              <a:rPr kumimoji="1" lang="ja-JP" altLang="en-US" sz="1600" dirty="0"/>
              <a:t>枚目以降のスライドは、編集・加工せず、そのまま使用してください。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r>
              <a:rPr lang="ja-JP" altLang="en-US" sz="1600" dirty="0"/>
              <a:t>あああああああああああああああああああああああああああ</a:t>
            </a:r>
            <a:r>
              <a:rPr kumimoji="1" lang="ja-JP" altLang="en-US" sz="1600" dirty="0"/>
              <a:t>ああああああああああああああああああああああああああああああああああああああああああああああああああああああああああああああああああああああああ</a:t>
            </a:r>
          </a:p>
        </p:txBody>
      </p:sp>
      <p:sp>
        <p:nvSpPr>
          <p:cNvPr id="10" name="正方形/長方形 9">
            <a:extLst>
              <a:ext uri="{FF2B5EF4-FFF2-40B4-BE49-F238E27FC236}">
                <a16:creationId xmlns:a16="http://schemas.microsoft.com/office/drawing/2014/main" id="{488D9AB6-934D-FE25-FA3E-B65919848A1B}"/>
              </a:ext>
            </a:extLst>
          </p:cNvPr>
          <p:cNvSpPr/>
          <p:nvPr/>
        </p:nvSpPr>
        <p:spPr>
          <a:xfrm>
            <a:off x="6212910" y="3503081"/>
            <a:ext cx="1252602" cy="350729"/>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略　歴</a:t>
            </a:r>
          </a:p>
        </p:txBody>
      </p:sp>
      <p:pic>
        <p:nvPicPr>
          <p:cNvPr id="12" name="図 11">
            <a:extLst>
              <a:ext uri="{FF2B5EF4-FFF2-40B4-BE49-F238E27FC236}">
                <a16:creationId xmlns:a16="http://schemas.microsoft.com/office/drawing/2014/main" id="{F912E16B-18B9-5891-E8C8-6B9F3D3227A3}"/>
              </a:ext>
            </a:extLst>
          </p:cNvPr>
          <p:cNvPicPr>
            <a:picLocks noChangeAspect="1"/>
          </p:cNvPicPr>
          <p:nvPr/>
        </p:nvPicPr>
        <p:blipFill>
          <a:blip r:embed="rId3"/>
          <a:stretch>
            <a:fillRect/>
          </a:stretch>
        </p:blipFill>
        <p:spPr>
          <a:xfrm>
            <a:off x="3119459" y="1384198"/>
            <a:ext cx="2260459" cy="2928993"/>
          </a:xfrm>
          <a:prstGeom prst="rect">
            <a:avLst/>
          </a:prstGeom>
        </p:spPr>
      </p:pic>
    </p:spTree>
    <p:extLst>
      <p:ext uri="{BB962C8B-B14F-4D97-AF65-F5344CB8AC3E}">
        <p14:creationId xmlns:p14="http://schemas.microsoft.com/office/powerpoint/2010/main" val="374559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AE9E-CB10-4D21-21EC-068FA2D383B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9E3E360-6ED6-C4F0-6E79-81095058BC25}"/>
              </a:ext>
            </a:extLst>
          </p:cNvPr>
          <p:cNvSpPr txBox="1"/>
          <p:nvPr/>
        </p:nvSpPr>
        <p:spPr>
          <a:xfrm>
            <a:off x="1005840" y="283872"/>
            <a:ext cx="9517781" cy="646331"/>
          </a:xfrm>
          <a:prstGeom prst="rect">
            <a:avLst/>
          </a:prstGeom>
          <a:noFill/>
        </p:spPr>
        <p:txBody>
          <a:bodyPr wrap="square" rtlCol="0">
            <a:spAutoFit/>
          </a:bodyPr>
          <a:lstStyle/>
          <a:p>
            <a:r>
              <a:rPr kumimoji="1" lang="ja-JP" altLang="en-US" sz="3600" b="1" dirty="0">
                <a:solidFill>
                  <a:srgbClr val="A0A0A0"/>
                </a:solidFill>
                <a:latin typeface="+mn-ea"/>
              </a:rPr>
              <a:t>スキャンの速度を見てみよう　</a:t>
            </a:r>
            <a:r>
              <a:rPr kumimoji="1" lang="en-US" altLang="ja-JP" sz="3600" b="1" dirty="0">
                <a:solidFill>
                  <a:srgbClr val="A0A0A0"/>
                </a:solidFill>
                <a:latin typeface="+mn-ea"/>
              </a:rPr>
              <a:t>iX1300</a:t>
            </a:r>
            <a:r>
              <a:rPr kumimoji="1" lang="ja-JP" altLang="en-US" sz="3600" b="1" dirty="0">
                <a:solidFill>
                  <a:srgbClr val="A0A0A0"/>
                </a:solidFill>
                <a:latin typeface="+mn-ea"/>
              </a:rPr>
              <a:t>　</a:t>
            </a:r>
          </a:p>
        </p:txBody>
      </p:sp>
      <p:pic>
        <p:nvPicPr>
          <p:cNvPr id="4" name="iX-1300">
            <a:hlinkClick r:id="" action="ppaction://media"/>
            <a:extLst>
              <a:ext uri="{FF2B5EF4-FFF2-40B4-BE49-F238E27FC236}">
                <a16:creationId xmlns:a16="http://schemas.microsoft.com/office/drawing/2014/main" id="{76B79818-B697-5272-CFEE-1F0C19E8D0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4885" y="1347923"/>
            <a:ext cx="9122229" cy="5131254"/>
          </a:xfrm>
          <a:prstGeom prst="rect">
            <a:avLst/>
          </a:prstGeom>
          <a:ln>
            <a:solidFill>
              <a:schemeClr val="bg1">
                <a:lumMod val="85000"/>
              </a:schemeClr>
            </a:solidFill>
          </a:ln>
        </p:spPr>
      </p:pic>
    </p:spTree>
    <p:extLst>
      <p:ext uri="{BB962C8B-B14F-4D97-AF65-F5344CB8AC3E}">
        <p14:creationId xmlns:p14="http://schemas.microsoft.com/office/powerpoint/2010/main" val="418475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F289-39A8-B9EA-0A91-86A7B21652A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C33C71-75C6-78FB-6749-A52BA386A9A9}"/>
              </a:ext>
            </a:extLst>
          </p:cNvPr>
          <p:cNvSpPr txBox="1"/>
          <p:nvPr/>
        </p:nvSpPr>
        <p:spPr>
          <a:xfrm>
            <a:off x="1005840" y="283872"/>
            <a:ext cx="9517781" cy="646331"/>
          </a:xfrm>
          <a:prstGeom prst="rect">
            <a:avLst/>
          </a:prstGeom>
          <a:noFill/>
        </p:spPr>
        <p:txBody>
          <a:bodyPr wrap="square" rtlCol="0">
            <a:spAutoFit/>
          </a:bodyPr>
          <a:lstStyle/>
          <a:p>
            <a:r>
              <a:rPr kumimoji="1" lang="ja-JP" altLang="en-US" sz="3600" b="1" dirty="0">
                <a:solidFill>
                  <a:srgbClr val="A0A0A0"/>
                </a:solidFill>
                <a:latin typeface="+mn-ea"/>
              </a:rPr>
              <a:t>スキャンの速度を見てみよう　</a:t>
            </a:r>
            <a:r>
              <a:rPr kumimoji="1" lang="en-US" altLang="ja-JP" sz="3600" b="1" dirty="0">
                <a:solidFill>
                  <a:srgbClr val="A0A0A0"/>
                </a:solidFill>
                <a:latin typeface="+mn-ea"/>
              </a:rPr>
              <a:t>iX1600</a:t>
            </a:r>
            <a:r>
              <a:rPr kumimoji="1" lang="ja-JP" altLang="en-US" sz="3600" b="1" dirty="0">
                <a:solidFill>
                  <a:srgbClr val="A0A0A0"/>
                </a:solidFill>
                <a:latin typeface="+mn-ea"/>
              </a:rPr>
              <a:t>　</a:t>
            </a:r>
          </a:p>
        </p:txBody>
      </p:sp>
      <p:pic>
        <p:nvPicPr>
          <p:cNvPr id="4" name="iX-1600">
            <a:hlinkClick r:id="" action="ppaction://media"/>
            <a:extLst>
              <a:ext uri="{FF2B5EF4-FFF2-40B4-BE49-F238E27FC236}">
                <a16:creationId xmlns:a16="http://schemas.microsoft.com/office/drawing/2014/main" id="{B3519A9E-2D7E-8A51-37DF-956CA76180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6000" y="1319349"/>
            <a:ext cx="9120000" cy="5130000"/>
          </a:xfrm>
          <a:prstGeom prst="rect">
            <a:avLst/>
          </a:prstGeom>
          <a:ln>
            <a:solidFill>
              <a:schemeClr val="bg1">
                <a:lumMod val="85000"/>
              </a:schemeClr>
            </a:solidFill>
          </a:ln>
        </p:spPr>
      </p:pic>
    </p:spTree>
    <p:extLst>
      <p:ext uri="{BB962C8B-B14F-4D97-AF65-F5344CB8AC3E}">
        <p14:creationId xmlns:p14="http://schemas.microsoft.com/office/powerpoint/2010/main" val="225678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C7AB-51AE-462B-2287-AACFA27C91B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0695C6-C68B-C42B-2D65-BED74BD385B6}"/>
              </a:ext>
            </a:extLst>
          </p:cNvPr>
          <p:cNvSpPr txBox="1"/>
          <p:nvPr/>
        </p:nvSpPr>
        <p:spPr>
          <a:xfrm>
            <a:off x="1005840" y="283872"/>
            <a:ext cx="9517781" cy="646331"/>
          </a:xfrm>
          <a:prstGeom prst="rect">
            <a:avLst/>
          </a:prstGeom>
          <a:noFill/>
        </p:spPr>
        <p:txBody>
          <a:bodyPr wrap="square" rtlCol="0">
            <a:spAutoFit/>
          </a:bodyPr>
          <a:lstStyle/>
          <a:p>
            <a:r>
              <a:rPr kumimoji="1" lang="ja-JP" altLang="en-US" sz="3600" b="1" dirty="0">
                <a:solidFill>
                  <a:srgbClr val="A0A0A0"/>
                </a:solidFill>
                <a:latin typeface="+mn-ea"/>
              </a:rPr>
              <a:t>スキャンの速度を見てみよう　</a:t>
            </a:r>
            <a:r>
              <a:rPr lang="en-US" altLang="ja-JP" sz="3600" b="1" dirty="0">
                <a:solidFill>
                  <a:srgbClr val="A0A0A0"/>
                </a:solidFill>
                <a:latin typeface="+mn-ea"/>
              </a:rPr>
              <a:t>SV</a:t>
            </a:r>
            <a:r>
              <a:rPr kumimoji="1" lang="en-US" altLang="ja-JP" sz="3600" b="1" dirty="0">
                <a:solidFill>
                  <a:srgbClr val="A0A0A0"/>
                </a:solidFill>
                <a:latin typeface="+mn-ea"/>
              </a:rPr>
              <a:t>600</a:t>
            </a:r>
            <a:r>
              <a:rPr kumimoji="1" lang="ja-JP" altLang="en-US" sz="3600" b="1" dirty="0">
                <a:solidFill>
                  <a:srgbClr val="A0A0A0"/>
                </a:solidFill>
                <a:latin typeface="+mn-ea"/>
              </a:rPr>
              <a:t>　</a:t>
            </a:r>
          </a:p>
        </p:txBody>
      </p:sp>
      <p:pic>
        <p:nvPicPr>
          <p:cNvPr id="3" name="SV-600">
            <a:hlinkClick r:id="" action="ppaction://media"/>
            <a:extLst>
              <a:ext uri="{FF2B5EF4-FFF2-40B4-BE49-F238E27FC236}">
                <a16:creationId xmlns:a16="http://schemas.microsoft.com/office/drawing/2014/main" id="{860F2469-E0A3-04B3-1AF4-B5D348A25A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6000" y="1319348"/>
            <a:ext cx="9120000" cy="5130000"/>
          </a:xfrm>
          <a:prstGeom prst="rect">
            <a:avLst/>
          </a:prstGeom>
          <a:ln>
            <a:solidFill>
              <a:schemeClr val="bg1">
                <a:lumMod val="85000"/>
              </a:schemeClr>
            </a:solidFill>
          </a:ln>
        </p:spPr>
      </p:pic>
    </p:spTree>
    <p:extLst>
      <p:ext uri="{BB962C8B-B14F-4D97-AF65-F5344CB8AC3E}">
        <p14:creationId xmlns:p14="http://schemas.microsoft.com/office/powerpoint/2010/main" val="233601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06F1A714-B9B8-563C-C0C9-305AB4906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250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6E9B1D3E-A805-EF72-843E-825B74DE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560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5DDA3B53-7EEC-42A1-B7D8-4F052A126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782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995ABE9E-BF3F-5184-AA1D-A600D2C58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32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70B8670-1607-726E-036F-48C233359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テキスト ボックス 8">
            <a:extLst>
              <a:ext uri="{FF2B5EF4-FFF2-40B4-BE49-F238E27FC236}">
                <a16:creationId xmlns:a16="http://schemas.microsoft.com/office/drawing/2014/main" id="{BA2C7353-F494-43F3-5E95-AE69FC1A894A}"/>
              </a:ext>
            </a:extLst>
          </p:cNvPr>
          <p:cNvSpPr txBox="1"/>
          <p:nvPr/>
        </p:nvSpPr>
        <p:spPr>
          <a:xfrm>
            <a:off x="4334165" y="1676351"/>
            <a:ext cx="7141699" cy="4485972"/>
          </a:xfrm>
          <a:prstGeom prst="rect">
            <a:avLst/>
          </a:prstGeom>
          <a:noFill/>
        </p:spPr>
        <p:txBody>
          <a:bodyPr wrap="none" rtlCol="0">
            <a:spAutoFit/>
          </a:bodyPr>
          <a:lstStyle/>
          <a:p>
            <a:pPr marL="285750" indent="-285750">
              <a:lnSpc>
                <a:spcPct val="120000"/>
              </a:lnSpc>
              <a:spcAft>
                <a:spcPts val="3000"/>
              </a:spcAft>
              <a:buClr>
                <a:srgbClr val="0099CC"/>
              </a:buClr>
              <a:buFont typeface="Wingdings" panose="05000000000000000000" pitchFamily="2" charset="2"/>
              <a:buChar char="l"/>
            </a:pPr>
            <a:r>
              <a:rPr kumimoji="1" lang="ja-JP" altLang="en-US" sz="2600" dirty="0"/>
              <a:t>家庭・仕事・趣味</a:t>
            </a:r>
            <a:r>
              <a:rPr lang="ja-JP" altLang="en-US" sz="2600" dirty="0"/>
              <a:t>、</a:t>
            </a:r>
            <a:r>
              <a:rPr kumimoji="1" lang="ja-JP" altLang="en-US" sz="2600" dirty="0"/>
              <a:t>様々な場面で活躍</a:t>
            </a:r>
            <a:endParaRPr kumimoji="1" lang="en-US" altLang="ja-JP" sz="2600" dirty="0"/>
          </a:p>
          <a:p>
            <a:pPr marL="285750" indent="-285750">
              <a:lnSpc>
                <a:spcPct val="120000"/>
              </a:lnSpc>
              <a:spcAft>
                <a:spcPts val="3000"/>
              </a:spcAft>
              <a:buClr>
                <a:srgbClr val="0099CC"/>
              </a:buClr>
              <a:buFont typeface="Wingdings" panose="05000000000000000000" pitchFamily="2" charset="2"/>
              <a:buChar char="l"/>
            </a:pPr>
            <a:r>
              <a:rPr kumimoji="1" lang="ja-JP" altLang="en-US" sz="2600" dirty="0"/>
              <a:t>子どもの幼少時～終活まで、</a:t>
            </a:r>
            <a:br>
              <a:rPr kumimoji="1" lang="en-US" altLang="ja-JP" sz="2600" dirty="0"/>
            </a:br>
            <a:r>
              <a:rPr kumimoji="1" lang="ja-JP" altLang="en-US" sz="2600" dirty="0"/>
              <a:t>ライフステージに合わせて長く役立つ</a:t>
            </a:r>
            <a:endParaRPr kumimoji="1" lang="en-US" altLang="ja-JP" sz="2600" dirty="0"/>
          </a:p>
          <a:p>
            <a:pPr marL="285750" indent="-285750">
              <a:lnSpc>
                <a:spcPct val="120000"/>
              </a:lnSpc>
              <a:spcAft>
                <a:spcPts val="3000"/>
              </a:spcAft>
              <a:buClr>
                <a:srgbClr val="0099CC"/>
              </a:buClr>
              <a:buFont typeface="Wingdings" panose="05000000000000000000" pitchFamily="2" charset="2"/>
              <a:buChar char="l"/>
            </a:pPr>
            <a:r>
              <a:rPr lang="ja-JP" altLang="en-US" sz="2600" dirty="0"/>
              <a:t>日々の不便さやストレスを解消して、快適に</a:t>
            </a:r>
            <a:endParaRPr lang="en-US" altLang="ja-JP" sz="2600" dirty="0"/>
          </a:p>
          <a:p>
            <a:pPr marL="285750" indent="-285750">
              <a:lnSpc>
                <a:spcPct val="120000"/>
              </a:lnSpc>
              <a:spcAft>
                <a:spcPts val="3000"/>
              </a:spcAft>
              <a:buClr>
                <a:srgbClr val="0099CC"/>
              </a:buClr>
              <a:buFont typeface="Wingdings" panose="05000000000000000000" pitchFamily="2" charset="2"/>
              <a:buChar char="l"/>
            </a:pPr>
            <a:r>
              <a:rPr kumimoji="1" lang="ja-JP" altLang="en-US" sz="2600" dirty="0"/>
              <a:t>生まれた「ゆとり」を、他のことに使える</a:t>
            </a:r>
            <a:endParaRPr kumimoji="1" lang="en-US" altLang="ja-JP" sz="2600" dirty="0"/>
          </a:p>
          <a:p>
            <a:pPr marL="285750" indent="-285750">
              <a:lnSpc>
                <a:spcPct val="120000"/>
              </a:lnSpc>
              <a:spcAft>
                <a:spcPts val="3000"/>
              </a:spcAft>
              <a:buClr>
                <a:srgbClr val="0099CC"/>
              </a:buClr>
              <a:buFont typeface="Wingdings" panose="05000000000000000000" pitchFamily="2" charset="2"/>
              <a:buChar char="l"/>
            </a:pPr>
            <a:r>
              <a:rPr lang="ja-JP" altLang="en-US" sz="2600" dirty="0"/>
              <a:t>使い方次第で、いろいろな可能性が広がる</a:t>
            </a:r>
            <a:endParaRPr kumimoji="1" lang="en-US" altLang="ja-JP" sz="2600" dirty="0"/>
          </a:p>
        </p:txBody>
      </p:sp>
    </p:spTree>
    <p:extLst>
      <p:ext uri="{BB962C8B-B14F-4D97-AF65-F5344CB8AC3E}">
        <p14:creationId xmlns:p14="http://schemas.microsoft.com/office/powerpoint/2010/main" val="41698710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9721-210D-AE38-A103-AD231DFDE341}"/>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F6599E3F-D965-12EF-68FD-38C2176B0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780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8041BDF-E520-A291-2AE4-310BA941FE57}"/>
              </a:ext>
            </a:extLst>
          </p:cNvPr>
          <p:cNvSpPr txBox="1"/>
          <p:nvPr/>
        </p:nvSpPr>
        <p:spPr>
          <a:xfrm>
            <a:off x="751562" y="463463"/>
            <a:ext cx="1170513" cy="461665"/>
          </a:xfrm>
          <a:prstGeom prst="rect">
            <a:avLst/>
          </a:prstGeom>
          <a:noFill/>
        </p:spPr>
        <p:txBody>
          <a:bodyPr wrap="none" rtlCol="0">
            <a:spAutoFit/>
          </a:bodyPr>
          <a:lstStyle/>
          <a:p>
            <a:r>
              <a:rPr kumimoji="1" lang="en-US" altLang="ja-JP" sz="2400" b="1" dirty="0">
                <a:solidFill>
                  <a:schemeClr val="bg1"/>
                </a:solidFill>
              </a:rPr>
              <a:t>INDEX</a:t>
            </a:r>
            <a:endParaRPr kumimoji="1" lang="ja-JP" altLang="en-US" sz="2400" b="1" dirty="0">
              <a:solidFill>
                <a:schemeClr val="bg1"/>
              </a:solidFill>
            </a:endParaRPr>
          </a:p>
        </p:txBody>
      </p:sp>
      <p:sp>
        <p:nvSpPr>
          <p:cNvPr id="5" name="テキスト ボックス 4">
            <a:extLst>
              <a:ext uri="{FF2B5EF4-FFF2-40B4-BE49-F238E27FC236}">
                <a16:creationId xmlns:a16="http://schemas.microsoft.com/office/drawing/2014/main" id="{2F828FD4-E5BC-1176-03AB-37A0D99E91E0}"/>
              </a:ext>
            </a:extLst>
          </p:cNvPr>
          <p:cNvSpPr txBox="1"/>
          <p:nvPr/>
        </p:nvSpPr>
        <p:spPr>
          <a:xfrm>
            <a:off x="3607496" y="551289"/>
            <a:ext cx="5262979" cy="5755422"/>
          </a:xfrm>
          <a:prstGeom prst="rect">
            <a:avLst/>
          </a:prstGeom>
          <a:noFill/>
        </p:spPr>
        <p:txBody>
          <a:bodyPr wrap="none" rtlCol="0">
            <a:spAutoFit/>
          </a:bodyPr>
          <a:lstStyle/>
          <a:p>
            <a:pPr>
              <a:spcAft>
                <a:spcPts val="2400"/>
              </a:spcAft>
              <a:buClr>
                <a:srgbClr val="0099CC"/>
              </a:buClr>
            </a:pPr>
            <a:r>
              <a:rPr kumimoji="1" lang="en-US" altLang="ja-JP" sz="2400" b="1" dirty="0">
                <a:solidFill>
                  <a:srgbClr val="0099CC"/>
                </a:solidFill>
              </a:rPr>
              <a:t>Prologue</a:t>
            </a:r>
            <a:r>
              <a:rPr lang="ja-JP" altLang="en-US" sz="2400" b="1" dirty="0">
                <a:solidFill>
                  <a:srgbClr val="0099CC"/>
                </a:solidFill>
              </a:rPr>
              <a:t>：</a:t>
            </a:r>
            <a:r>
              <a:rPr kumimoji="1" lang="en-US" altLang="ja-JP" sz="2400" b="1" dirty="0"/>
              <a:t>ScanSnap</a:t>
            </a:r>
            <a:r>
              <a:rPr kumimoji="1" lang="ja-JP" altLang="en-US" sz="2400" b="1" dirty="0"/>
              <a:t>って？</a:t>
            </a:r>
            <a:endParaRPr kumimoji="1" lang="en-US" altLang="ja-JP" sz="2400" b="1" dirty="0"/>
          </a:p>
          <a:p>
            <a:pPr marL="457200" indent="-457200">
              <a:spcAft>
                <a:spcPts val="2400"/>
              </a:spcAft>
              <a:buClr>
                <a:srgbClr val="0099CC"/>
              </a:buClr>
              <a:buFont typeface="+mj-lt"/>
              <a:buAutoNum type="arabicPeriod"/>
            </a:pPr>
            <a:r>
              <a:rPr lang="en-US" altLang="ja-JP" sz="2400" b="1" dirty="0"/>
              <a:t>ScanSnap</a:t>
            </a:r>
            <a:r>
              <a:rPr lang="ja-JP" altLang="en-US" sz="2400" b="1" dirty="0"/>
              <a:t>で変わる暮らし</a:t>
            </a:r>
            <a:br>
              <a:rPr lang="en-US" altLang="ja-JP" sz="2400" dirty="0"/>
            </a:br>
            <a:r>
              <a:rPr lang="en-US" altLang="ja-JP" sz="2400" dirty="0"/>
              <a:t>ScanSnap</a:t>
            </a:r>
            <a:r>
              <a:rPr lang="ja-JP" altLang="en-US" sz="2400" dirty="0"/>
              <a:t>がない生活・ある生活</a:t>
            </a:r>
            <a:endParaRPr lang="en-US" altLang="ja-JP" sz="2400" dirty="0"/>
          </a:p>
          <a:p>
            <a:pPr marL="457200" indent="-457200">
              <a:spcAft>
                <a:spcPts val="2400"/>
              </a:spcAft>
              <a:buClr>
                <a:srgbClr val="0099CC"/>
              </a:buClr>
              <a:buFont typeface="+mj-lt"/>
              <a:buAutoNum type="arabicPeriod"/>
            </a:pPr>
            <a:r>
              <a:rPr kumimoji="1" lang="ja-JP" altLang="en-US" sz="2400" b="1" dirty="0"/>
              <a:t>デジタル化のメリット</a:t>
            </a:r>
            <a:br>
              <a:rPr kumimoji="1" lang="en-US" altLang="ja-JP" sz="2400" dirty="0"/>
            </a:br>
            <a:r>
              <a:rPr kumimoji="1" lang="ja-JP" altLang="en-US" sz="2400" dirty="0"/>
              <a:t>デジタル化による５つのメリット</a:t>
            </a:r>
            <a:br>
              <a:rPr kumimoji="1" lang="en-US" altLang="ja-JP" sz="2400" dirty="0"/>
            </a:br>
            <a:r>
              <a:rPr kumimoji="1" lang="ja-JP" altLang="en-US" sz="2400" dirty="0"/>
              <a:t>他のデジタル化の方法は</a:t>
            </a:r>
            <a:r>
              <a:rPr kumimoji="1" lang="en-US" altLang="ja-JP" sz="2400" dirty="0"/>
              <a:t>…</a:t>
            </a:r>
            <a:r>
              <a:rPr kumimoji="1" lang="ja-JP" altLang="en-US" sz="2400" dirty="0"/>
              <a:t>？</a:t>
            </a:r>
            <a:endParaRPr kumimoji="1" lang="en-US" altLang="ja-JP" sz="2400" dirty="0"/>
          </a:p>
          <a:p>
            <a:pPr marL="457200" indent="-457200">
              <a:spcAft>
                <a:spcPts val="2400"/>
              </a:spcAft>
              <a:buClr>
                <a:srgbClr val="0099CC"/>
              </a:buClr>
              <a:buFont typeface="+mj-lt"/>
              <a:buAutoNum type="arabicPeriod"/>
            </a:pPr>
            <a:r>
              <a:rPr lang="en-US" altLang="ja-JP" sz="2400" b="1" dirty="0"/>
              <a:t>ScanSnap</a:t>
            </a:r>
            <a:r>
              <a:rPr lang="ja-JP" altLang="en-US" sz="2400" b="1" dirty="0"/>
              <a:t>の選び方</a:t>
            </a:r>
            <a:br>
              <a:rPr lang="en-US" altLang="ja-JP" sz="2400" dirty="0"/>
            </a:br>
            <a:r>
              <a:rPr lang="ja-JP" altLang="en-US" sz="2400" dirty="0"/>
              <a:t>選ぶ時のポイントは？</a:t>
            </a:r>
            <a:br>
              <a:rPr lang="en-US" altLang="ja-JP" sz="2400" dirty="0"/>
            </a:br>
            <a:r>
              <a:rPr lang="ja-JP" altLang="en-US" sz="2400" dirty="0"/>
              <a:t>性能比較</a:t>
            </a:r>
            <a:br>
              <a:rPr lang="en-US" altLang="ja-JP" sz="2400" dirty="0"/>
            </a:br>
            <a:r>
              <a:rPr lang="ja-JP" altLang="en-US" sz="2400" dirty="0"/>
              <a:t>スキャンの速度を見てみよう</a:t>
            </a:r>
            <a:br>
              <a:rPr lang="en-US" altLang="ja-JP" sz="2400" dirty="0"/>
            </a:br>
            <a:r>
              <a:rPr lang="ja-JP" altLang="en-US" sz="2400" dirty="0"/>
              <a:t>各機種の特長</a:t>
            </a:r>
            <a:endParaRPr lang="en-US" altLang="ja-JP" sz="2400" dirty="0"/>
          </a:p>
          <a:p>
            <a:pPr marL="457200" indent="-457200">
              <a:spcAft>
                <a:spcPts val="2400"/>
              </a:spcAft>
              <a:buClr>
                <a:srgbClr val="0099CC"/>
              </a:buClr>
              <a:buFont typeface="+mj-lt"/>
              <a:buAutoNum type="arabicPeriod"/>
            </a:pPr>
            <a:r>
              <a:rPr kumimoji="1" lang="ja-JP" altLang="en-US" sz="2400" b="1" dirty="0"/>
              <a:t>まとめ</a:t>
            </a:r>
          </a:p>
        </p:txBody>
      </p:sp>
      <p:pic>
        <p:nvPicPr>
          <p:cNvPr id="7" name="図 6">
            <a:extLst>
              <a:ext uri="{FF2B5EF4-FFF2-40B4-BE49-F238E27FC236}">
                <a16:creationId xmlns:a16="http://schemas.microsoft.com/office/drawing/2014/main" id="{ED336DD3-6E10-BADE-BE53-D05E35EB5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91" y="4317084"/>
            <a:ext cx="2077453" cy="2077453"/>
          </a:xfrm>
          <a:prstGeom prst="rect">
            <a:avLst/>
          </a:prstGeom>
        </p:spPr>
      </p:pic>
    </p:spTree>
    <p:extLst>
      <p:ext uri="{BB962C8B-B14F-4D97-AF65-F5344CB8AC3E}">
        <p14:creationId xmlns:p14="http://schemas.microsoft.com/office/powerpoint/2010/main" val="240390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37500-E386-1384-7A1D-B762E991E94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8E117B4-2FC5-F0F2-D025-6A58660AA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71F203A7-8111-F589-A9BB-C3C15C21B608}"/>
              </a:ext>
            </a:extLst>
          </p:cNvPr>
          <p:cNvSpPr txBox="1"/>
          <p:nvPr/>
        </p:nvSpPr>
        <p:spPr>
          <a:xfrm>
            <a:off x="401053" y="4523847"/>
            <a:ext cx="8424101" cy="2015936"/>
          </a:xfrm>
          <a:prstGeom prst="rect">
            <a:avLst/>
          </a:prstGeom>
          <a:noFill/>
        </p:spPr>
        <p:txBody>
          <a:bodyPr wrap="none" rtlCol="0">
            <a:spAutoFit/>
          </a:bodyPr>
          <a:lstStyle/>
          <a:p>
            <a:pPr marL="285750" indent="-285750">
              <a:spcAft>
                <a:spcPts val="1800"/>
              </a:spcAft>
              <a:buClr>
                <a:srgbClr val="0099CC"/>
              </a:buClr>
              <a:buFont typeface="Wingdings" panose="05000000000000000000" pitchFamily="2" charset="2"/>
              <a:buChar char="l"/>
            </a:pPr>
            <a:r>
              <a:rPr lang="ja-JP" altLang="en-US" sz="2000" dirty="0"/>
              <a:t>高速スキャン</a:t>
            </a:r>
            <a:r>
              <a:rPr lang="en-US" altLang="ja-JP" sz="2000" dirty="0"/>
              <a:t>……</a:t>
            </a:r>
            <a:r>
              <a:rPr lang="ja-JP" altLang="en-US" sz="2000" dirty="0"/>
              <a:t>大量の書類や写真も、短時間でデジタル化</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カンタン操作</a:t>
            </a:r>
            <a:r>
              <a:rPr lang="en-US" altLang="ja-JP" sz="2000" dirty="0"/>
              <a:t>……</a:t>
            </a:r>
            <a:r>
              <a:rPr lang="ja-JP" altLang="en-US" sz="2000" dirty="0"/>
              <a:t>ワンタッチでスキャン開始、直感的な操作が可能</a:t>
            </a:r>
            <a:endParaRPr lang="en-US" altLang="ja-JP" sz="2000" dirty="0"/>
          </a:p>
          <a:p>
            <a:pPr marL="285750" indent="-285750">
              <a:spcAft>
                <a:spcPts val="1800"/>
              </a:spcAft>
              <a:buClr>
                <a:srgbClr val="0099CC"/>
              </a:buClr>
              <a:buFont typeface="Wingdings" panose="05000000000000000000" pitchFamily="2" charset="2"/>
              <a:buChar char="l"/>
            </a:pPr>
            <a:r>
              <a:rPr kumimoji="1" lang="en-US" altLang="ja-JP" sz="2000" dirty="0"/>
              <a:t>OCR</a:t>
            </a:r>
            <a:r>
              <a:rPr kumimoji="1" lang="ja-JP" altLang="en-US" sz="2000" dirty="0"/>
              <a:t>機能</a:t>
            </a:r>
            <a:r>
              <a:rPr kumimoji="1" lang="en-US" altLang="ja-JP" sz="2000" dirty="0"/>
              <a:t>……</a:t>
            </a:r>
            <a:r>
              <a:rPr kumimoji="1" lang="ja-JP" altLang="en-US" sz="2000" dirty="0"/>
              <a:t> スキャンした文書内の文字を、テキストとして認識</a:t>
            </a:r>
            <a:endParaRPr kumimoji="1" lang="en-US" altLang="ja-JP" sz="2000" dirty="0"/>
          </a:p>
          <a:p>
            <a:pPr marL="285750" indent="-285750">
              <a:spcAft>
                <a:spcPts val="1800"/>
              </a:spcAft>
              <a:buClr>
                <a:srgbClr val="0099CC"/>
              </a:buClr>
              <a:buFont typeface="Wingdings" panose="05000000000000000000" pitchFamily="2" charset="2"/>
              <a:buChar char="l"/>
            </a:pPr>
            <a:r>
              <a:rPr lang="ja-JP" altLang="en-US" sz="2000" dirty="0"/>
              <a:t>クラウド連携</a:t>
            </a:r>
            <a:r>
              <a:rPr lang="en-US" altLang="ja-JP" sz="2000" dirty="0"/>
              <a:t>……</a:t>
            </a:r>
            <a:r>
              <a:rPr lang="ja-JP" altLang="en-US" sz="2000" dirty="0"/>
              <a:t>スキャンしたデータを、直接クラウドに保存可能</a:t>
            </a:r>
            <a:endParaRPr kumimoji="1" lang="en-US" altLang="ja-JP" sz="2000" dirty="0"/>
          </a:p>
        </p:txBody>
      </p:sp>
    </p:spTree>
    <p:extLst>
      <p:ext uri="{BB962C8B-B14F-4D97-AF65-F5344CB8AC3E}">
        <p14:creationId xmlns:p14="http://schemas.microsoft.com/office/powerpoint/2010/main" val="13414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9D5F31B-7739-07C9-6E2C-D905F264B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1402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B943A6E-8B60-EA40-95CE-0B641D6BCB9C}"/>
              </a:ext>
            </a:extLst>
          </p:cNvPr>
          <p:cNvSpPr txBox="1"/>
          <p:nvPr/>
        </p:nvSpPr>
        <p:spPr>
          <a:xfrm>
            <a:off x="5619175" y="2144319"/>
            <a:ext cx="6168045" cy="2492990"/>
          </a:xfrm>
          <a:prstGeom prst="rect">
            <a:avLst/>
          </a:prstGeom>
          <a:noFill/>
        </p:spPr>
        <p:txBody>
          <a:bodyPr wrap="square" rtlCol="0">
            <a:spAutoFit/>
          </a:bodyPr>
          <a:lstStyle/>
          <a:p>
            <a:pPr marL="285750" indent="-285750">
              <a:spcAft>
                <a:spcPts val="1200"/>
              </a:spcAft>
              <a:buFont typeface="Wingdings" panose="05000000000000000000" pitchFamily="2" charset="2"/>
              <a:buChar char="l"/>
            </a:pPr>
            <a:r>
              <a:rPr kumimoji="1" lang="ja-JP" altLang="en-US" dirty="0"/>
              <a:t>学校のお知らせやプリント類が毎日増えていき</a:t>
            </a:r>
            <a:br>
              <a:rPr kumimoji="1" lang="en-US" altLang="ja-JP" dirty="0"/>
            </a:br>
            <a:r>
              <a:rPr lang="ja-JP" altLang="en-US" dirty="0"/>
              <a:t>「とりあえず置き」で冷蔵庫やテーブルが書類だらけ</a:t>
            </a:r>
            <a:endParaRPr lang="en-US" altLang="ja-JP" dirty="0"/>
          </a:p>
          <a:p>
            <a:pPr marL="285750" indent="-285750">
              <a:spcAft>
                <a:spcPts val="1200"/>
              </a:spcAft>
              <a:buFont typeface="Wingdings" panose="05000000000000000000" pitchFamily="2" charset="2"/>
              <a:buChar char="l"/>
            </a:pPr>
            <a:r>
              <a:rPr kumimoji="1" lang="ja-JP" altLang="en-US" dirty="0"/>
              <a:t>いざという時に必要なプリントが見つからない</a:t>
            </a:r>
            <a:endParaRPr kumimoji="1" lang="en-US" altLang="ja-JP" dirty="0"/>
          </a:p>
          <a:p>
            <a:pPr marL="285750" indent="-285750">
              <a:spcAft>
                <a:spcPts val="1200"/>
              </a:spcAft>
              <a:buFont typeface="Wingdings" panose="05000000000000000000" pitchFamily="2" charset="2"/>
              <a:buChar char="l"/>
            </a:pPr>
            <a:r>
              <a:rPr kumimoji="1" lang="ja-JP" altLang="en-US" dirty="0"/>
              <a:t>子どもや夫から、いつも「〇〇いつだっけ？」などと</a:t>
            </a:r>
            <a:br>
              <a:rPr kumimoji="1" lang="en-US" altLang="ja-JP" dirty="0"/>
            </a:br>
            <a:r>
              <a:rPr kumimoji="1" lang="ja-JP" altLang="en-US" dirty="0"/>
              <a:t>学校行事のことを聞かれる</a:t>
            </a:r>
            <a:endParaRPr kumimoji="1" lang="en-US" altLang="ja-JP" dirty="0"/>
          </a:p>
          <a:p>
            <a:pPr marL="285750" indent="-285750">
              <a:spcAft>
                <a:spcPts val="1200"/>
              </a:spcAft>
              <a:buFont typeface="Wingdings" panose="05000000000000000000" pitchFamily="2" charset="2"/>
              <a:buChar char="l"/>
            </a:pPr>
            <a:r>
              <a:rPr lang="ja-JP" altLang="en-US" dirty="0"/>
              <a:t>スマホ撮影で管理しようとしたが、似たような写真で画像フォルダがあふれ探すのも整理するのも大変</a:t>
            </a:r>
            <a:endParaRPr lang="en-US" altLang="ja-JP" dirty="0"/>
          </a:p>
        </p:txBody>
      </p:sp>
    </p:spTree>
    <p:extLst>
      <p:ext uri="{BB962C8B-B14F-4D97-AF65-F5344CB8AC3E}">
        <p14:creationId xmlns:p14="http://schemas.microsoft.com/office/powerpoint/2010/main" val="283069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0EA703-0757-5973-FE7C-1235BBA8263E}"/>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8B9B765-2DF0-B08E-AF0E-995E2DF9CE5E}"/>
              </a:ext>
            </a:extLst>
          </p:cNvPr>
          <p:cNvSpPr txBox="1"/>
          <p:nvPr/>
        </p:nvSpPr>
        <p:spPr>
          <a:xfrm>
            <a:off x="5619175" y="2144319"/>
            <a:ext cx="6168045" cy="3754874"/>
          </a:xfrm>
          <a:prstGeom prst="rect">
            <a:avLst/>
          </a:prstGeom>
          <a:noFill/>
        </p:spPr>
        <p:txBody>
          <a:bodyPr wrap="square" rtlCol="0">
            <a:spAutoFit/>
          </a:bodyPr>
          <a:lstStyle/>
          <a:p>
            <a:pPr marL="285750" indent="-285750">
              <a:spcAft>
                <a:spcPts val="1200"/>
              </a:spcAft>
              <a:buClr>
                <a:srgbClr val="0099CC"/>
              </a:buClr>
              <a:buFont typeface="Wingdings" panose="05000000000000000000" pitchFamily="2" charset="2"/>
              <a:buChar char="l"/>
            </a:pPr>
            <a:r>
              <a:rPr lang="ja-JP" altLang="en-US" dirty="0"/>
              <a:t>とりあえず置き→とりあえずスキャンで不要な紙が処分できテーブルも冷蔵庫もスッキリ</a:t>
            </a:r>
            <a:endParaRPr lang="en-US" altLang="ja-JP" dirty="0"/>
          </a:p>
          <a:p>
            <a:pPr marL="285750" indent="-285750">
              <a:spcAft>
                <a:spcPts val="1200"/>
              </a:spcAft>
              <a:buClr>
                <a:srgbClr val="0099CC"/>
              </a:buClr>
              <a:buFont typeface="Wingdings" panose="05000000000000000000" pitchFamily="2" charset="2"/>
              <a:buChar char="l"/>
            </a:pPr>
            <a:r>
              <a:rPr lang="ja-JP" altLang="en-US" dirty="0"/>
              <a:t>操作が簡単だから、帰宅後に子どもが自分でスキャンしてくれる</a:t>
            </a:r>
            <a:endParaRPr lang="en-US" altLang="ja-JP" dirty="0"/>
          </a:p>
          <a:p>
            <a:pPr marL="285750" indent="-285750">
              <a:spcAft>
                <a:spcPts val="1200"/>
              </a:spcAft>
              <a:buClr>
                <a:srgbClr val="0099CC"/>
              </a:buClr>
              <a:buFont typeface="Wingdings" panose="05000000000000000000" pitchFamily="2" charset="2"/>
              <a:buChar char="l"/>
            </a:pPr>
            <a:r>
              <a:rPr lang="ja-JP" altLang="en-US" dirty="0"/>
              <a:t>保存先から、日付はもちろん、読み取った文書内のキーワードで探せるので、すぐに見つけられる</a:t>
            </a:r>
            <a:endParaRPr lang="en-US" altLang="ja-JP" dirty="0"/>
          </a:p>
          <a:p>
            <a:pPr marL="285750" indent="-285750">
              <a:spcAft>
                <a:spcPts val="1200"/>
              </a:spcAft>
              <a:buClr>
                <a:srgbClr val="0099CC"/>
              </a:buClr>
              <a:buFont typeface="Wingdings" panose="05000000000000000000" pitchFamily="2" charset="2"/>
              <a:buChar char="l"/>
            </a:pPr>
            <a:r>
              <a:rPr kumimoji="1" lang="ja-JP" altLang="en-US" dirty="0"/>
              <a:t>スキャンしたプリントは、家族みんながスマホやタブレットで閲覧できるようになり各自が予定を把握してくれる</a:t>
            </a:r>
            <a:endParaRPr kumimoji="1" lang="en-US" altLang="ja-JP" dirty="0"/>
          </a:p>
          <a:p>
            <a:pPr marL="285750" indent="-285750">
              <a:spcAft>
                <a:spcPts val="1200"/>
              </a:spcAft>
              <a:buClr>
                <a:srgbClr val="0099CC"/>
              </a:buClr>
              <a:buFont typeface="Wingdings" panose="05000000000000000000" pitchFamily="2" charset="2"/>
              <a:buChar char="l"/>
            </a:pPr>
            <a:r>
              <a:rPr lang="ja-JP" altLang="en-US" dirty="0"/>
              <a:t>クラウド保存で、出先や通勤中もプリントを確認できるので空き時間を有効活用できる</a:t>
            </a:r>
            <a:endParaRPr lang="en-US" altLang="ja-JP" dirty="0"/>
          </a:p>
        </p:txBody>
      </p:sp>
    </p:spTree>
    <p:extLst>
      <p:ext uri="{BB962C8B-B14F-4D97-AF65-F5344CB8AC3E}">
        <p14:creationId xmlns:p14="http://schemas.microsoft.com/office/powerpoint/2010/main" val="195760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0B600D6-64B7-2C63-E938-8402E68C074E}"/>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0D451F1-1887-BB0B-35AC-EE81CA012C43}"/>
              </a:ext>
            </a:extLst>
          </p:cNvPr>
          <p:cNvSpPr txBox="1"/>
          <p:nvPr/>
        </p:nvSpPr>
        <p:spPr>
          <a:xfrm>
            <a:off x="5619175" y="2144319"/>
            <a:ext cx="6168045" cy="2769989"/>
          </a:xfrm>
          <a:prstGeom prst="rect">
            <a:avLst/>
          </a:prstGeom>
          <a:noFill/>
        </p:spPr>
        <p:txBody>
          <a:bodyPr wrap="square" rtlCol="0">
            <a:spAutoFit/>
          </a:bodyPr>
          <a:lstStyle/>
          <a:p>
            <a:pPr marL="285750" indent="-285750">
              <a:spcAft>
                <a:spcPts val="1200"/>
              </a:spcAft>
              <a:buFont typeface="Wingdings" panose="05000000000000000000" pitchFamily="2" charset="2"/>
              <a:buChar char="l"/>
            </a:pPr>
            <a:r>
              <a:rPr lang="ja-JP" altLang="en-US" dirty="0"/>
              <a:t>子ども</a:t>
            </a:r>
            <a:r>
              <a:rPr lang="en-US" altLang="ja-JP" dirty="0"/>
              <a:t>2</a:t>
            </a:r>
            <a:r>
              <a:rPr lang="ja-JP" altLang="en-US" dirty="0"/>
              <a:t>人</a:t>
            </a:r>
            <a:r>
              <a:rPr lang="en-US" altLang="ja-JP" dirty="0"/>
              <a:t>×</a:t>
            </a:r>
            <a:r>
              <a:rPr lang="ja-JP" altLang="en-US" dirty="0"/>
              <a:t>幼・小時代の絵や書道作品に収納スペースの一角を使っている</a:t>
            </a:r>
            <a:endParaRPr lang="en-US" altLang="ja-JP" dirty="0"/>
          </a:p>
          <a:p>
            <a:pPr marL="285750" indent="-285750">
              <a:spcAft>
                <a:spcPts val="1200"/>
              </a:spcAft>
              <a:buFont typeface="Wingdings" panose="05000000000000000000" pitchFamily="2" charset="2"/>
              <a:buChar char="l"/>
            </a:pPr>
            <a:r>
              <a:rPr lang="ja-JP" altLang="en-US" dirty="0"/>
              <a:t>模試や受験のために小テストや定期テストをとりあえずとってあるけど、ちゃんと活用できていない</a:t>
            </a:r>
            <a:endParaRPr lang="en-US" altLang="ja-JP" dirty="0"/>
          </a:p>
          <a:p>
            <a:pPr marL="285750" indent="-285750">
              <a:spcAft>
                <a:spcPts val="1200"/>
              </a:spcAft>
              <a:buFont typeface="Wingdings" panose="05000000000000000000" pitchFamily="2" charset="2"/>
              <a:buChar char="l"/>
            </a:pPr>
            <a:r>
              <a:rPr kumimoji="1" lang="ja-JP" altLang="en-US" dirty="0"/>
              <a:t>オープンキャンパスでたくさんパンフレットをもらい、クリアファイルに入れっぱなし</a:t>
            </a:r>
            <a:endParaRPr kumimoji="1" lang="en-US" altLang="ja-JP" dirty="0"/>
          </a:p>
          <a:p>
            <a:pPr marL="285750" indent="-285750">
              <a:spcAft>
                <a:spcPts val="1200"/>
              </a:spcAft>
              <a:buFont typeface="Wingdings" panose="05000000000000000000" pitchFamily="2" charset="2"/>
              <a:buChar char="l"/>
            </a:pPr>
            <a:r>
              <a:rPr lang="ja-JP" altLang="en-US" dirty="0"/>
              <a:t>在宅ワークのために買った物のレシートをためこんで、毎年</a:t>
            </a:r>
            <a:r>
              <a:rPr kumimoji="1" lang="ja-JP" altLang="en-US" dirty="0"/>
              <a:t>確定申告の時期に大変な思いをしている</a:t>
            </a:r>
            <a:endParaRPr lang="en-US" altLang="ja-JP" dirty="0"/>
          </a:p>
        </p:txBody>
      </p:sp>
    </p:spTree>
    <p:extLst>
      <p:ext uri="{BB962C8B-B14F-4D97-AF65-F5344CB8AC3E}">
        <p14:creationId xmlns:p14="http://schemas.microsoft.com/office/powerpoint/2010/main" val="229856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nSnapのある生活-prot1.pptx" id="{40DA2570-AADD-4443-88EB-6B3B887CBA74}" vid="{12E6BA6F-D45F-473A-A8FD-E1E129ECE65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7819</TotalTime>
  <Words>3372</Words>
  <Application>Microsoft Office PowerPoint</Application>
  <PresentationFormat>ワイド画面</PresentationFormat>
  <Paragraphs>420</Paragraphs>
  <Slides>38</Slides>
  <Notes>38</Notes>
  <HiddenSlides>0</HiddenSlides>
  <MMClips>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38</vt:i4>
      </vt:variant>
    </vt:vector>
  </HeadingPairs>
  <TitlesOfParts>
    <vt:vector size="44" baseType="lpstr">
      <vt:lpstr>游ゴシック</vt:lpstr>
      <vt:lpstr>游ゴシック Light</vt:lpstr>
      <vt:lpstr>游明朝</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Hiromi Imajo</dc:creator>
  <cp:lastModifiedBy>Ishizuka Marina (石塚 満理奈)</cp:lastModifiedBy>
  <cp:revision>79</cp:revision>
  <dcterms:created xsi:type="dcterms:W3CDTF">2025-01-14T15:55:18Z</dcterms:created>
  <dcterms:modified xsi:type="dcterms:W3CDTF">2025-02-12T06:45:44Z</dcterms:modified>
</cp:coreProperties>
</file>